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3"/>
  </p:sldMasterIdLst>
  <p:notesMasterIdLst>
    <p:notesMasterId r:id="rId30"/>
  </p:notesMasterIdLst>
  <p:sldIdLst>
    <p:sldId id="280" r:id="rId4"/>
    <p:sldId id="279" r:id="rId5"/>
    <p:sldId id="309" r:id="rId6"/>
    <p:sldId id="362" r:id="rId7"/>
    <p:sldId id="298" r:id="rId8"/>
    <p:sldId id="286" r:id="rId9"/>
    <p:sldId id="295" r:id="rId10"/>
    <p:sldId id="317" r:id="rId11"/>
    <p:sldId id="299" r:id="rId12"/>
    <p:sldId id="300" r:id="rId13"/>
    <p:sldId id="311" r:id="rId14"/>
    <p:sldId id="291" r:id="rId15"/>
    <p:sldId id="303" r:id="rId16"/>
    <p:sldId id="305" r:id="rId17"/>
    <p:sldId id="312" r:id="rId18"/>
    <p:sldId id="335" r:id="rId19"/>
    <p:sldId id="334" r:id="rId20"/>
    <p:sldId id="315" r:id="rId21"/>
    <p:sldId id="340" r:id="rId22"/>
    <p:sldId id="342" r:id="rId23"/>
    <p:sldId id="323" r:id="rId24"/>
    <p:sldId id="324" r:id="rId25"/>
    <p:sldId id="325" r:id="rId26"/>
    <p:sldId id="344" r:id="rId27"/>
    <p:sldId id="345" r:id="rId28"/>
    <p:sldId id="346" r:id="rId29"/>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i Johnson" initials="HJ" lastIdx="20" clrIdx="0">
    <p:extLst>
      <p:ext uri="{19B8F6BF-5375-455C-9EA6-DF929625EA0E}">
        <p15:presenceInfo xmlns:p15="http://schemas.microsoft.com/office/powerpoint/2012/main" userId="S-1-5-21-2127521184-1604012920-1887927527-30018" providerId="AD"/>
      </p:ext>
    </p:extLst>
  </p:cmAuthor>
  <p:cmAuthor id="2" name="Brandon Rudd (Centric Consulting LLC)" initials="BR(CL" lastIdx="10" clrIdx="1">
    <p:extLst>
      <p:ext uri="{19B8F6BF-5375-455C-9EA6-DF929625EA0E}">
        <p15:presenceInfo xmlns:p15="http://schemas.microsoft.com/office/powerpoint/2012/main" userId="S-1-5-21-2127521184-1604012920-1887927527-6686163" providerId="AD"/>
      </p:ext>
    </p:extLst>
  </p:cmAuthor>
  <p:cmAuthor id="3" name="Paula Angela Escuadra" initials="PAE" lastIdx="1" clrIdx="2">
    <p:extLst>
      <p:ext uri="{19B8F6BF-5375-455C-9EA6-DF929625EA0E}">
        <p15:presenceInfo xmlns:p15="http://schemas.microsoft.com/office/powerpoint/2012/main" userId="4414833355b93177" providerId="Windows Live"/>
      </p:ext>
    </p:extLst>
  </p:cmAuthor>
  <p:cmAuthor id="4" name="Tracy Kennedy" initials="TK" lastIdx="4" clrIdx="3">
    <p:extLst>
      <p:ext uri="{19B8F6BF-5375-455C-9EA6-DF929625EA0E}">
        <p15:presenceInfo xmlns:p15="http://schemas.microsoft.com/office/powerpoint/2012/main" userId="S-1-5-21-2127521184-1604012920-1887927527-8005768" providerId="AD"/>
      </p:ext>
    </p:extLst>
  </p:cmAuthor>
  <p:cmAuthor id="5" name="Author" initials="A" lastIdx="10" clrIdx="4"/>
  <p:cmAuthor id="6" name="Tracy Kennedy" initials="TK [2]" lastIdx="1" clrIdx="5">
    <p:extLst>
      <p:ext uri="{19B8F6BF-5375-455C-9EA6-DF929625EA0E}">
        <p15:presenceInfo xmlns:p15="http://schemas.microsoft.com/office/powerpoint/2012/main" userId="S::timmel@microsoft.com::26984670-5916-458f-acdf-aab0419b36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6409D-F9FC-449A-B393-1882E191B4B5}" v="29" dt="2018-10-25T17:20:04.403"/>
    <p1510:client id="{AF0E67A1-C7FD-4F35-AC77-65E7AC1E2C6D}" v="3" dt="2018-10-25T17:57:41.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0287" autoAdjust="0"/>
  </p:normalViewPr>
  <p:slideViewPr>
    <p:cSldViewPr snapToGrid="0">
      <p:cViewPr varScale="1">
        <p:scale>
          <a:sx n="126" d="100"/>
          <a:sy n="126" d="100"/>
        </p:scale>
        <p:origin x="1038" y="126"/>
      </p:cViewPr>
      <p:guideLst>
        <p:guide pos="144"/>
        <p:guide orient="horz" pos="1296"/>
        <p:guide pos="2880"/>
        <p:guide orient="horz" pos="1800"/>
        <p:guide pos="4464"/>
        <p:guide pos="4056"/>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cy Kennedy" userId="26984670-5916-458f-acdf-aab0419b36fb" providerId="ADAL" clId="{1BD0D907-838A-46EB-8DFE-3EEE93A8C2B0}"/>
    <pc:docChg chg="addSld delSld modSld">
      <pc:chgData name="Tracy Kennedy" userId="26984670-5916-458f-acdf-aab0419b36fb" providerId="ADAL" clId="{1BD0D907-838A-46EB-8DFE-3EEE93A8C2B0}" dt="2018-10-25T17:20:04.403" v="2279"/>
      <pc:docMkLst>
        <pc:docMk/>
      </pc:docMkLst>
      <pc:sldChg chg="modSp">
        <pc:chgData name="Tracy Kennedy" userId="26984670-5916-458f-acdf-aab0419b36fb" providerId="ADAL" clId="{1BD0D907-838A-46EB-8DFE-3EEE93A8C2B0}" dt="2018-10-25T14:32:29.009" v="375" actId="962"/>
        <pc:sldMkLst>
          <pc:docMk/>
          <pc:sldMk cId="1190857751" sldId="279"/>
        </pc:sldMkLst>
        <pc:picChg chg="mod">
          <ac:chgData name="Tracy Kennedy" userId="26984670-5916-458f-acdf-aab0419b36fb" providerId="ADAL" clId="{1BD0D907-838A-46EB-8DFE-3EEE93A8C2B0}" dt="2018-10-25T14:32:17.946" v="374" actId="962"/>
          <ac:picMkLst>
            <pc:docMk/>
            <pc:sldMk cId="1190857751" sldId="279"/>
            <ac:picMk id="2" creationId="{00000000-0000-0000-0000-000000000000}"/>
          </ac:picMkLst>
        </pc:picChg>
        <pc:picChg chg="mod">
          <ac:chgData name="Tracy Kennedy" userId="26984670-5916-458f-acdf-aab0419b36fb" providerId="ADAL" clId="{1BD0D907-838A-46EB-8DFE-3EEE93A8C2B0}" dt="2018-10-25T14:32:29.009" v="375" actId="962"/>
          <ac:picMkLst>
            <pc:docMk/>
            <pc:sldMk cId="1190857751" sldId="279"/>
            <ac:picMk id="4" creationId="{00000000-0000-0000-0000-000000000000}"/>
          </ac:picMkLst>
        </pc:picChg>
      </pc:sldChg>
      <pc:sldChg chg="modSp">
        <pc:chgData name="Tracy Kennedy" userId="26984670-5916-458f-acdf-aab0419b36fb" providerId="ADAL" clId="{1BD0D907-838A-46EB-8DFE-3EEE93A8C2B0}" dt="2018-10-25T14:31:45.172" v="204" actId="962"/>
        <pc:sldMkLst>
          <pc:docMk/>
          <pc:sldMk cId="652864659" sldId="280"/>
        </pc:sldMkLst>
        <pc:picChg chg="mod">
          <ac:chgData name="Tracy Kennedy" userId="26984670-5916-458f-acdf-aab0419b36fb" providerId="ADAL" clId="{1BD0D907-838A-46EB-8DFE-3EEE93A8C2B0}" dt="2018-10-25T14:31:45.172" v="204" actId="962"/>
          <ac:picMkLst>
            <pc:docMk/>
            <pc:sldMk cId="652864659" sldId="280"/>
            <ac:picMk id="6" creationId="{00000000-0000-0000-0000-000000000000}"/>
          </ac:picMkLst>
        </pc:picChg>
        <pc:picChg chg="mod">
          <ac:chgData name="Tracy Kennedy" userId="26984670-5916-458f-acdf-aab0419b36fb" providerId="ADAL" clId="{1BD0D907-838A-46EB-8DFE-3EEE93A8C2B0}" dt="2018-10-25T14:31:21.696" v="136" actId="962"/>
          <ac:picMkLst>
            <pc:docMk/>
            <pc:sldMk cId="652864659" sldId="280"/>
            <ac:picMk id="10" creationId="{00000000-0000-0000-0000-000000000000}"/>
          </ac:picMkLst>
        </pc:picChg>
      </pc:sldChg>
      <pc:sldChg chg="modSp">
        <pc:chgData name="Tracy Kennedy" userId="26984670-5916-458f-acdf-aab0419b36fb" providerId="ADAL" clId="{1BD0D907-838A-46EB-8DFE-3EEE93A8C2B0}" dt="2018-10-25T14:36:31.566" v="887" actId="962"/>
        <pc:sldMkLst>
          <pc:docMk/>
          <pc:sldMk cId="684650079" sldId="286"/>
        </pc:sldMkLst>
        <pc:picChg chg="mod">
          <ac:chgData name="Tracy Kennedy" userId="26984670-5916-458f-acdf-aab0419b36fb" providerId="ADAL" clId="{1BD0D907-838A-46EB-8DFE-3EEE93A8C2B0}" dt="2018-10-25T14:36:31.566" v="887" actId="962"/>
          <ac:picMkLst>
            <pc:docMk/>
            <pc:sldMk cId="684650079" sldId="286"/>
            <ac:picMk id="2" creationId="{00000000-0000-0000-0000-000000000000}"/>
          </ac:picMkLst>
        </pc:picChg>
        <pc:picChg chg="mod">
          <ac:chgData name="Tracy Kennedy" userId="26984670-5916-458f-acdf-aab0419b36fb" providerId="ADAL" clId="{1BD0D907-838A-46EB-8DFE-3EEE93A8C2B0}" dt="2018-10-25T14:36:24.701" v="886" actId="962"/>
          <ac:picMkLst>
            <pc:docMk/>
            <pc:sldMk cId="684650079" sldId="286"/>
            <ac:picMk id="7" creationId="{7BC4625F-CF56-4075-A5B7-43845A98C5AB}"/>
          </ac:picMkLst>
        </pc:picChg>
        <pc:picChg chg="mod">
          <ac:chgData name="Tracy Kennedy" userId="26984670-5916-458f-acdf-aab0419b36fb" providerId="ADAL" clId="{1BD0D907-838A-46EB-8DFE-3EEE93A8C2B0}" dt="2018-10-25T14:35:48.585" v="738" actId="962"/>
          <ac:picMkLst>
            <pc:docMk/>
            <pc:sldMk cId="684650079" sldId="286"/>
            <ac:picMk id="10" creationId="{00000000-0000-0000-0000-000000000000}"/>
          </ac:picMkLst>
        </pc:picChg>
      </pc:sldChg>
      <pc:sldChg chg="modSp">
        <pc:chgData name="Tracy Kennedy" userId="26984670-5916-458f-acdf-aab0419b36fb" providerId="ADAL" clId="{1BD0D907-838A-46EB-8DFE-3EEE93A8C2B0}" dt="2018-10-25T14:40:59.260" v="1612" actId="962"/>
        <pc:sldMkLst>
          <pc:docMk/>
          <pc:sldMk cId="888821228" sldId="291"/>
        </pc:sldMkLst>
        <pc:picChg chg="mod">
          <ac:chgData name="Tracy Kennedy" userId="26984670-5916-458f-acdf-aab0419b36fb" providerId="ADAL" clId="{1BD0D907-838A-46EB-8DFE-3EEE93A8C2B0}" dt="2018-10-25T14:40:59.260" v="1612" actId="962"/>
          <ac:picMkLst>
            <pc:docMk/>
            <pc:sldMk cId="888821228" sldId="291"/>
            <ac:picMk id="2" creationId="{00000000-0000-0000-0000-000000000000}"/>
          </ac:picMkLst>
        </pc:picChg>
        <pc:picChg chg="mod">
          <ac:chgData name="Tracy Kennedy" userId="26984670-5916-458f-acdf-aab0419b36fb" providerId="ADAL" clId="{1BD0D907-838A-46EB-8DFE-3EEE93A8C2B0}" dt="2018-10-25T14:40:44.099" v="1575" actId="962"/>
          <ac:picMkLst>
            <pc:docMk/>
            <pc:sldMk cId="888821228" sldId="291"/>
            <ac:picMk id="5" creationId="{00000000-0000-0000-0000-000000000000}"/>
          </ac:picMkLst>
        </pc:picChg>
        <pc:picChg chg="mod">
          <ac:chgData name="Tracy Kennedy" userId="26984670-5916-458f-acdf-aab0419b36fb" providerId="ADAL" clId="{1BD0D907-838A-46EB-8DFE-3EEE93A8C2B0}" dt="2018-10-25T14:40:51.272" v="1576" actId="962"/>
          <ac:picMkLst>
            <pc:docMk/>
            <pc:sldMk cId="888821228" sldId="291"/>
            <ac:picMk id="8" creationId="{00000000-0000-0000-0000-000000000000}"/>
          </ac:picMkLst>
        </pc:picChg>
      </pc:sldChg>
      <pc:sldChg chg="modSp">
        <pc:chgData name="Tracy Kennedy" userId="26984670-5916-458f-acdf-aab0419b36fb" providerId="ADAL" clId="{1BD0D907-838A-46EB-8DFE-3EEE93A8C2B0}" dt="2018-10-25T14:38:32.934" v="1022" actId="962"/>
        <pc:sldMkLst>
          <pc:docMk/>
          <pc:sldMk cId="1350427793" sldId="295"/>
        </pc:sldMkLst>
        <pc:picChg chg="mod">
          <ac:chgData name="Tracy Kennedy" userId="26984670-5916-458f-acdf-aab0419b36fb" providerId="ADAL" clId="{1BD0D907-838A-46EB-8DFE-3EEE93A8C2B0}" dt="2018-10-25T14:37:54.649" v="998" actId="962"/>
          <ac:picMkLst>
            <pc:docMk/>
            <pc:sldMk cId="1350427793" sldId="295"/>
            <ac:picMk id="5" creationId="{00000000-0000-0000-0000-000000000000}"/>
          </ac:picMkLst>
        </pc:picChg>
        <pc:picChg chg="mod">
          <ac:chgData name="Tracy Kennedy" userId="26984670-5916-458f-acdf-aab0419b36fb" providerId="ADAL" clId="{1BD0D907-838A-46EB-8DFE-3EEE93A8C2B0}" dt="2018-10-25T14:38:32.934" v="1022" actId="962"/>
          <ac:picMkLst>
            <pc:docMk/>
            <pc:sldMk cId="1350427793" sldId="295"/>
            <ac:picMk id="9" creationId="{00000000-0000-0000-0000-000000000000}"/>
          </ac:picMkLst>
        </pc:picChg>
        <pc:picChg chg="mod">
          <ac:chgData name="Tracy Kennedy" userId="26984670-5916-458f-acdf-aab0419b36fb" providerId="ADAL" clId="{1BD0D907-838A-46EB-8DFE-3EEE93A8C2B0}" dt="2018-10-25T14:38:04.803" v="1020" actId="962"/>
          <ac:picMkLst>
            <pc:docMk/>
            <pc:sldMk cId="1350427793" sldId="295"/>
            <ac:picMk id="11" creationId="{00000000-0000-0000-0000-000000000000}"/>
          </ac:picMkLst>
        </pc:picChg>
      </pc:sldChg>
      <pc:sldChg chg="modSp">
        <pc:chgData name="Tracy Kennedy" userId="26984670-5916-458f-acdf-aab0419b36fb" providerId="ADAL" clId="{1BD0D907-838A-46EB-8DFE-3EEE93A8C2B0}" dt="2018-10-25T14:36:55.481" v="921" actId="962"/>
        <pc:sldMkLst>
          <pc:docMk/>
          <pc:sldMk cId="1377285527" sldId="298"/>
        </pc:sldMkLst>
        <pc:grpChg chg="mod">
          <ac:chgData name="Tracy Kennedy" userId="26984670-5916-458f-acdf-aab0419b36fb" providerId="ADAL" clId="{1BD0D907-838A-46EB-8DFE-3EEE93A8C2B0}" dt="2018-10-25T14:35:25.432" v="698" actId="962"/>
          <ac:grpSpMkLst>
            <pc:docMk/>
            <pc:sldMk cId="1377285527" sldId="298"/>
            <ac:grpSpMk id="7" creationId="{00000000-0000-0000-0000-000000000000}"/>
          </ac:grpSpMkLst>
        </pc:grpChg>
        <pc:picChg chg="mod">
          <ac:chgData name="Tracy Kennedy" userId="26984670-5916-458f-acdf-aab0419b36fb" providerId="ADAL" clId="{1BD0D907-838A-46EB-8DFE-3EEE93A8C2B0}" dt="2018-10-25T14:34:11.557" v="557" actId="1076"/>
          <ac:picMkLst>
            <pc:docMk/>
            <pc:sldMk cId="1377285527" sldId="298"/>
            <ac:picMk id="4" creationId="{00000000-0000-0000-0000-000000000000}"/>
          </ac:picMkLst>
        </pc:picChg>
        <pc:picChg chg="mod">
          <ac:chgData name="Tracy Kennedy" userId="26984670-5916-458f-acdf-aab0419b36fb" providerId="ADAL" clId="{1BD0D907-838A-46EB-8DFE-3EEE93A8C2B0}" dt="2018-10-25T14:34:41.436" v="562" actId="962"/>
          <ac:picMkLst>
            <pc:docMk/>
            <pc:sldMk cId="1377285527" sldId="298"/>
            <ac:picMk id="9" creationId="{00000000-0000-0000-0000-000000000000}"/>
          </ac:picMkLst>
        </pc:picChg>
        <pc:picChg chg="mod">
          <ac:chgData name="Tracy Kennedy" userId="26984670-5916-458f-acdf-aab0419b36fb" providerId="ADAL" clId="{1BD0D907-838A-46EB-8DFE-3EEE93A8C2B0}" dt="2018-10-25T14:36:55.481" v="921" actId="962"/>
          <ac:picMkLst>
            <pc:docMk/>
            <pc:sldMk cId="1377285527" sldId="298"/>
            <ac:picMk id="11" creationId="{00000000-0000-0000-0000-000000000000}"/>
          </ac:picMkLst>
        </pc:picChg>
      </pc:sldChg>
      <pc:sldChg chg="modSp">
        <pc:chgData name="Tracy Kennedy" userId="26984670-5916-458f-acdf-aab0419b36fb" providerId="ADAL" clId="{1BD0D907-838A-46EB-8DFE-3EEE93A8C2B0}" dt="2018-10-25T14:39:33.866" v="1246" actId="962"/>
        <pc:sldMkLst>
          <pc:docMk/>
          <pc:sldMk cId="1580635758" sldId="299"/>
        </pc:sldMkLst>
        <pc:picChg chg="mod">
          <ac:chgData name="Tracy Kennedy" userId="26984670-5916-458f-acdf-aab0419b36fb" providerId="ADAL" clId="{1BD0D907-838A-46EB-8DFE-3EEE93A8C2B0}" dt="2018-10-25T14:39:33.866" v="1246" actId="962"/>
          <ac:picMkLst>
            <pc:docMk/>
            <pc:sldMk cId="1580635758" sldId="299"/>
            <ac:picMk id="7" creationId="{00000000-0000-0000-0000-000000000000}"/>
          </ac:picMkLst>
        </pc:picChg>
        <pc:picChg chg="mod">
          <ac:chgData name="Tracy Kennedy" userId="26984670-5916-458f-acdf-aab0419b36fb" providerId="ADAL" clId="{1BD0D907-838A-46EB-8DFE-3EEE93A8C2B0}" dt="2018-10-25T14:38:58.591" v="1056" actId="962"/>
          <ac:picMkLst>
            <pc:docMk/>
            <pc:sldMk cId="1580635758" sldId="299"/>
            <ac:picMk id="10" creationId="{00000000-0000-0000-0000-000000000000}"/>
          </ac:picMkLst>
        </pc:picChg>
      </pc:sldChg>
      <pc:sldChg chg="modSp">
        <pc:chgData name="Tracy Kennedy" userId="26984670-5916-458f-acdf-aab0419b36fb" providerId="ADAL" clId="{1BD0D907-838A-46EB-8DFE-3EEE93A8C2B0}" dt="2018-10-25T14:40:02.545" v="1372" actId="962"/>
        <pc:sldMkLst>
          <pc:docMk/>
          <pc:sldMk cId="2035296408" sldId="300"/>
        </pc:sldMkLst>
        <pc:picChg chg="mod">
          <ac:chgData name="Tracy Kennedy" userId="26984670-5916-458f-acdf-aab0419b36fb" providerId="ADAL" clId="{1BD0D907-838A-46EB-8DFE-3EEE93A8C2B0}" dt="2018-10-25T14:39:48.063" v="1264" actId="962"/>
          <ac:picMkLst>
            <pc:docMk/>
            <pc:sldMk cId="2035296408" sldId="300"/>
            <ac:picMk id="9" creationId="{00000000-0000-0000-0000-000000000000}"/>
          </ac:picMkLst>
        </pc:picChg>
        <pc:picChg chg="mod">
          <ac:chgData name="Tracy Kennedy" userId="26984670-5916-458f-acdf-aab0419b36fb" providerId="ADAL" clId="{1BD0D907-838A-46EB-8DFE-3EEE93A8C2B0}" dt="2018-10-25T14:40:02.545" v="1372" actId="962"/>
          <ac:picMkLst>
            <pc:docMk/>
            <pc:sldMk cId="2035296408" sldId="300"/>
            <ac:picMk id="11" creationId="{00000000-0000-0000-0000-000000000000}"/>
          </ac:picMkLst>
        </pc:picChg>
      </pc:sldChg>
      <pc:sldChg chg="modSp">
        <pc:chgData name="Tracy Kennedy" userId="26984670-5916-458f-acdf-aab0419b36fb" providerId="ADAL" clId="{1BD0D907-838A-46EB-8DFE-3EEE93A8C2B0}" dt="2018-10-25T14:41:26.993" v="1667" actId="962"/>
        <pc:sldMkLst>
          <pc:docMk/>
          <pc:sldMk cId="276247349" sldId="303"/>
        </pc:sldMkLst>
        <pc:picChg chg="mod">
          <ac:chgData name="Tracy Kennedy" userId="26984670-5916-458f-acdf-aab0419b36fb" providerId="ADAL" clId="{1BD0D907-838A-46EB-8DFE-3EEE93A8C2B0}" dt="2018-10-25T14:41:26.993" v="1667" actId="962"/>
          <ac:picMkLst>
            <pc:docMk/>
            <pc:sldMk cId="276247349" sldId="303"/>
            <ac:picMk id="2" creationId="{00000000-0000-0000-0000-000000000000}"/>
          </ac:picMkLst>
        </pc:picChg>
        <pc:picChg chg="mod">
          <ac:chgData name="Tracy Kennedy" userId="26984670-5916-458f-acdf-aab0419b36fb" providerId="ADAL" clId="{1BD0D907-838A-46EB-8DFE-3EEE93A8C2B0}" dt="2018-10-25T14:41:11.202" v="1613" actId="962"/>
          <ac:picMkLst>
            <pc:docMk/>
            <pc:sldMk cId="276247349" sldId="303"/>
            <ac:picMk id="7" creationId="{00000000-0000-0000-0000-000000000000}"/>
          </ac:picMkLst>
        </pc:picChg>
      </pc:sldChg>
      <pc:sldChg chg="modSp">
        <pc:chgData name="Tracy Kennedy" userId="26984670-5916-458f-acdf-aab0419b36fb" providerId="ADAL" clId="{1BD0D907-838A-46EB-8DFE-3EEE93A8C2B0}" dt="2018-10-25T14:42:11.647" v="1788" actId="962"/>
        <pc:sldMkLst>
          <pc:docMk/>
          <pc:sldMk cId="1204769520" sldId="305"/>
        </pc:sldMkLst>
        <pc:picChg chg="mod">
          <ac:chgData name="Tracy Kennedy" userId="26984670-5916-458f-acdf-aab0419b36fb" providerId="ADAL" clId="{1BD0D907-838A-46EB-8DFE-3EEE93A8C2B0}" dt="2018-10-25T14:42:03.268" v="1787" actId="962"/>
          <ac:picMkLst>
            <pc:docMk/>
            <pc:sldMk cId="1204769520" sldId="305"/>
            <ac:picMk id="2" creationId="{00000000-0000-0000-0000-000000000000}"/>
          </ac:picMkLst>
        </pc:picChg>
        <pc:picChg chg="mod">
          <ac:chgData name="Tracy Kennedy" userId="26984670-5916-458f-acdf-aab0419b36fb" providerId="ADAL" clId="{1BD0D907-838A-46EB-8DFE-3EEE93A8C2B0}" dt="2018-10-25T14:42:11.647" v="1788" actId="962"/>
          <ac:picMkLst>
            <pc:docMk/>
            <pc:sldMk cId="1204769520" sldId="305"/>
            <ac:picMk id="10" creationId="{00000000-0000-0000-0000-000000000000}"/>
          </ac:picMkLst>
        </pc:picChg>
      </pc:sldChg>
      <pc:sldChg chg="modSp">
        <pc:chgData name="Tracy Kennedy" userId="26984670-5916-458f-acdf-aab0419b36fb" providerId="ADAL" clId="{1BD0D907-838A-46EB-8DFE-3EEE93A8C2B0}" dt="2018-10-25T14:32:39.244" v="377" actId="962"/>
        <pc:sldMkLst>
          <pc:docMk/>
          <pc:sldMk cId="1044560816" sldId="309"/>
        </pc:sldMkLst>
        <pc:picChg chg="mod">
          <ac:chgData name="Tracy Kennedy" userId="26984670-5916-458f-acdf-aab0419b36fb" providerId="ADAL" clId="{1BD0D907-838A-46EB-8DFE-3EEE93A8C2B0}" dt="2018-10-25T14:32:39.244" v="377" actId="962"/>
          <ac:picMkLst>
            <pc:docMk/>
            <pc:sldMk cId="1044560816" sldId="309"/>
            <ac:picMk id="5" creationId="{00000000-0000-0000-0000-000000000000}"/>
          </ac:picMkLst>
        </pc:picChg>
        <pc:picChg chg="mod">
          <ac:chgData name="Tracy Kennedy" userId="26984670-5916-458f-acdf-aab0419b36fb" providerId="ADAL" clId="{1BD0D907-838A-46EB-8DFE-3EEE93A8C2B0}" dt="2018-10-25T14:32:34.909" v="376" actId="962"/>
          <ac:picMkLst>
            <pc:docMk/>
            <pc:sldMk cId="1044560816" sldId="309"/>
            <ac:picMk id="10" creationId="{00000000-0000-0000-0000-000000000000}"/>
          </ac:picMkLst>
        </pc:picChg>
      </pc:sldChg>
      <pc:sldChg chg="modSp">
        <pc:chgData name="Tracy Kennedy" userId="26984670-5916-458f-acdf-aab0419b36fb" providerId="ADAL" clId="{1BD0D907-838A-46EB-8DFE-3EEE93A8C2B0}" dt="2018-10-25T14:40:08.272" v="1373" actId="962"/>
        <pc:sldMkLst>
          <pc:docMk/>
          <pc:sldMk cId="1079942964" sldId="311"/>
        </pc:sldMkLst>
        <pc:picChg chg="mod">
          <ac:chgData name="Tracy Kennedy" userId="26984670-5916-458f-acdf-aab0419b36fb" providerId="ADAL" clId="{1BD0D907-838A-46EB-8DFE-3EEE93A8C2B0}" dt="2018-10-25T14:40:08.272" v="1373" actId="962"/>
          <ac:picMkLst>
            <pc:docMk/>
            <pc:sldMk cId="1079942964" sldId="311"/>
            <ac:picMk id="4" creationId="{00000000-0000-0000-0000-000000000000}"/>
          </ac:picMkLst>
        </pc:picChg>
      </pc:sldChg>
      <pc:sldChg chg="modSp">
        <pc:chgData name="Tracy Kennedy" userId="26984670-5916-458f-acdf-aab0419b36fb" providerId="ADAL" clId="{1BD0D907-838A-46EB-8DFE-3EEE93A8C2B0}" dt="2018-10-25T14:42:23.330" v="1823" actId="962"/>
        <pc:sldMkLst>
          <pc:docMk/>
          <pc:sldMk cId="285430994" sldId="312"/>
        </pc:sldMkLst>
        <pc:picChg chg="mod">
          <ac:chgData name="Tracy Kennedy" userId="26984670-5916-458f-acdf-aab0419b36fb" providerId="ADAL" clId="{1BD0D907-838A-46EB-8DFE-3EEE93A8C2B0}" dt="2018-10-25T14:42:16.962" v="1789" actId="962"/>
          <ac:picMkLst>
            <pc:docMk/>
            <pc:sldMk cId="285430994" sldId="312"/>
            <ac:picMk id="26" creationId="{00000000-0000-0000-0000-000000000000}"/>
          </ac:picMkLst>
        </pc:picChg>
        <pc:picChg chg="mod">
          <ac:chgData name="Tracy Kennedy" userId="26984670-5916-458f-acdf-aab0419b36fb" providerId="ADAL" clId="{1BD0D907-838A-46EB-8DFE-3EEE93A8C2B0}" dt="2018-10-25T14:42:23.330" v="1823" actId="962"/>
          <ac:picMkLst>
            <pc:docMk/>
            <pc:sldMk cId="285430994" sldId="312"/>
            <ac:picMk id="28" creationId="{00000000-0000-0000-0000-000000000000}"/>
          </ac:picMkLst>
        </pc:picChg>
      </pc:sldChg>
      <pc:sldChg chg="modSp">
        <pc:chgData name="Tracy Kennedy" userId="26984670-5916-458f-acdf-aab0419b36fb" providerId="ADAL" clId="{1BD0D907-838A-46EB-8DFE-3EEE93A8C2B0}" dt="2018-10-25T14:43:26.683" v="1986" actId="962"/>
        <pc:sldMkLst>
          <pc:docMk/>
          <pc:sldMk cId="1199713878" sldId="315"/>
        </pc:sldMkLst>
        <pc:picChg chg="mod">
          <ac:chgData name="Tracy Kennedy" userId="26984670-5916-458f-acdf-aab0419b36fb" providerId="ADAL" clId="{1BD0D907-838A-46EB-8DFE-3EEE93A8C2B0}" dt="2018-10-25T14:43:26.683" v="1986" actId="962"/>
          <ac:picMkLst>
            <pc:docMk/>
            <pc:sldMk cId="1199713878" sldId="315"/>
            <ac:picMk id="3" creationId="{00000000-0000-0000-0000-000000000000}"/>
          </ac:picMkLst>
        </pc:picChg>
      </pc:sldChg>
      <pc:sldChg chg="modSp">
        <pc:chgData name="Tracy Kennedy" userId="26984670-5916-458f-acdf-aab0419b36fb" providerId="ADAL" clId="{1BD0D907-838A-46EB-8DFE-3EEE93A8C2B0}" dt="2018-10-25T14:38:18.103" v="1021" actId="962"/>
        <pc:sldMkLst>
          <pc:docMk/>
          <pc:sldMk cId="649805352" sldId="317"/>
        </pc:sldMkLst>
        <pc:picChg chg="mod">
          <ac:chgData name="Tracy Kennedy" userId="26984670-5916-458f-acdf-aab0419b36fb" providerId="ADAL" clId="{1BD0D907-838A-46EB-8DFE-3EEE93A8C2B0}" dt="2018-10-25T14:38:18.103" v="1021" actId="962"/>
          <ac:picMkLst>
            <pc:docMk/>
            <pc:sldMk cId="649805352" sldId="317"/>
            <ac:picMk id="2" creationId="{00000000-0000-0000-0000-000000000000}"/>
          </ac:picMkLst>
        </pc:picChg>
      </pc:sldChg>
      <pc:sldChg chg="modSp">
        <pc:chgData name="Tracy Kennedy" userId="26984670-5916-458f-acdf-aab0419b36fb" providerId="ADAL" clId="{1BD0D907-838A-46EB-8DFE-3EEE93A8C2B0}" dt="2018-10-25T14:44:00.305" v="2072" actId="962"/>
        <pc:sldMkLst>
          <pc:docMk/>
          <pc:sldMk cId="1325402717" sldId="323"/>
        </pc:sldMkLst>
        <pc:picChg chg="mod">
          <ac:chgData name="Tracy Kennedy" userId="26984670-5916-458f-acdf-aab0419b36fb" providerId="ADAL" clId="{1BD0D907-838A-46EB-8DFE-3EEE93A8C2B0}" dt="2018-10-25T14:43:51.673" v="2071" actId="962"/>
          <ac:picMkLst>
            <pc:docMk/>
            <pc:sldMk cId="1325402717" sldId="323"/>
            <ac:picMk id="2" creationId="{00000000-0000-0000-0000-000000000000}"/>
          </ac:picMkLst>
        </pc:picChg>
        <pc:picChg chg="mod">
          <ac:chgData name="Tracy Kennedy" userId="26984670-5916-458f-acdf-aab0419b36fb" providerId="ADAL" clId="{1BD0D907-838A-46EB-8DFE-3EEE93A8C2B0}" dt="2018-10-25T14:44:00.305" v="2072" actId="962"/>
          <ac:picMkLst>
            <pc:docMk/>
            <pc:sldMk cId="1325402717" sldId="323"/>
            <ac:picMk id="6" creationId="{00000000-0000-0000-0000-000000000000}"/>
          </ac:picMkLst>
        </pc:picChg>
      </pc:sldChg>
      <pc:sldChg chg="modSp">
        <pc:chgData name="Tracy Kennedy" userId="26984670-5916-458f-acdf-aab0419b36fb" providerId="ADAL" clId="{1BD0D907-838A-46EB-8DFE-3EEE93A8C2B0}" dt="2018-10-25T14:44:08.947" v="2074" actId="962"/>
        <pc:sldMkLst>
          <pc:docMk/>
          <pc:sldMk cId="531080922" sldId="324"/>
        </pc:sldMkLst>
        <pc:picChg chg="mod">
          <ac:chgData name="Tracy Kennedy" userId="26984670-5916-458f-acdf-aab0419b36fb" providerId="ADAL" clId="{1BD0D907-838A-46EB-8DFE-3EEE93A8C2B0}" dt="2018-10-25T14:44:04.769" v="2073" actId="962"/>
          <ac:picMkLst>
            <pc:docMk/>
            <pc:sldMk cId="531080922" sldId="324"/>
            <ac:picMk id="10" creationId="{00000000-0000-0000-0000-000000000000}"/>
          </ac:picMkLst>
        </pc:picChg>
        <pc:picChg chg="mod">
          <ac:chgData name="Tracy Kennedy" userId="26984670-5916-458f-acdf-aab0419b36fb" providerId="ADAL" clId="{1BD0D907-838A-46EB-8DFE-3EEE93A8C2B0}" dt="2018-10-25T14:44:08.947" v="2074" actId="962"/>
          <ac:picMkLst>
            <pc:docMk/>
            <pc:sldMk cId="531080922" sldId="324"/>
            <ac:picMk id="13" creationId="{00000000-0000-0000-0000-000000000000}"/>
          </ac:picMkLst>
        </pc:picChg>
      </pc:sldChg>
      <pc:sldChg chg="modSp">
        <pc:chgData name="Tracy Kennedy" userId="26984670-5916-458f-acdf-aab0419b36fb" providerId="ADAL" clId="{1BD0D907-838A-46EB-8DFE-3EEE93A8C2B0}" dt="2018-10-25T14:44:17.031" v="2076" actId="962"/>
        <pc:sldMkLst>
          <pc:docMk/>
          <pc:sldMk cId="2087898259" sldId="325"/>
        </pc:sldMkLst>
        <pc:picChg chg="mod">
          <ac:chgData name="Tracy Kennedy" userId="26984670-5916-458f-acdf-aab0419b36fb" providerId="ADAL" clId="{1BD0D907-838A-46EB-8DFE-3EEE93A8C2B0}" dt="2018-10-25T14:44:14.524" v="2075" actId="962"/>
          <ac:picMkLst>
            <pc:docMk/>
            <pc:sldMk cId="2087898259" sldId="325"/>
            <ac:picMk id="9" creationId="{00000000-0000-0000-0000-000000000000}"/>
          </ac:picMkLst>
        </pc:picChg>
        <pc:picChg chg="mod">
          <ac:chgData name="Tracy Kennedy" userId="26984670-5916-458f-acdf-aab0419b36fb" providerId="ADAL" clId="{1BD0D907-838A-46EB-8DFE-3EEE93A8C2B0}" dt="2018-10-25T14:44:17.031" v="2076" actId="962"/>
          <ac:picMkLst>
            <pc:docMk/>
            <pc:sldMk cId="2087898259" sldId="325"/>
            <ac:picMk id="12" creationId="{00000000-0000-0000-0000-000000000000}"/>
          </ac:picMkLst>
        </pc:picChg>
      </pc:sldChg>
      <pc:sldChg chg="modSp">
        <pc:chgData name="Tracy Kennedy" userId="26984670-5916-458f-acdf-aab0419b36fb" providerId="ADAL" clId="{1BD0D907-838A-46EB-8DFE-3EEE93A8C2B0}" dt="2018-10-25T14:43:02.048" v="1876" actId="962"/>
        <pc:sldMkLst>
          <pc:docMk/>
          <pc:sldMk cId="627984807" sldId="334"/>
        </pc:sldMkLst>
        <pc:picChg chg="mod">
          <ac:chgData name="Tracy Kennedy" userId="26984670-5916-458f-acdf-aab0419b36fb" providerId="ADAL" clId="{1BD0D907-838A-46EB-8DFE-3EEE93A8C2B0}" dt="2018-10-25T14:43:02.048" v="1876" actId="962"/>
          <ac:picMkLst>
            <pc:docMk/>
            <pc:sldMk cId="627984807" sldId="334"/>
            <ac:picMk id="8" creationId="{00000000-0000-0000-0000-000000000000}"/>
          </ac:picMkLst>
        </pc:picChg>
      </pc:sldChg>
      <pc:sldChg chg="modSp">
        <pc:chgData name="Tracy Kennedy" userId="26984670-5916-458f-acdf-aab0419b36fb" providerId="ADAL" clId="{1BD0D907-838A-46EB-8DFE-3EEE93A8C2B0}" dt="2018-10-25T14:42:43.284" v="1875" actId="962"/>
        <pc:sldMkLst>
          <pc:docMk/>
          <pc:sldMk cId="355912425" sldId="335"/>
        </pc:sldMkLst>
        <pc:picChg chg="mod">
          <ac:chgData name="Tracy Kennedy" userId="26984670-5916-458f-acdf-aab0419b36fb" providerId="ADAL" clId="{1BD0D907-838A-46EB-8DFE-3EEE93A8C2B0}" dt="2018-10-25T14:42:43.284" v="1875" actId="962"/>
          <ac:picMkLst>
            <pc:docMk/>
            <pc:sldMk cId="355912425" sldId="335"/>
            <ac:picMk id="8" creationId="{00000000-0000-0000-0000-000000000000}"/>
          </ac:picMkLst>
        </pc:picChg>
      </pc:sldChg>
      <pc:sldChg chg="modSp addCm modCm">
        <pc:chgData name="Tracy Kennedy" userId="26984670-5916-458f-acdf-aab0419b36fb" providerId="ADAL" clId="{1BD0D907-838A-46EB-8DFE-3EEE93A8C2B0}" dt="2018-10-25T17:20:04.403" v="2279"/>
        <pc:sldMkLst>
          <pc:docMk/>
          <pc:sldMk cId="3461635733" sldId="337"/>
        </pc:sldMkLst>
        <pc:picChg chg="mod">
          <ac:chgData name="Tracy Kennedy" userId="26984670-5916-458f-acdf-aab0419b36fb" providerId="ADAL" clId="{1BD0D907-838A-46EB-8DFE-3EEE93A8C2B0}" dt="2018-10-25T14:33:11.351" v="491" actId="962"/>
          <ac:picMkLst>
            <pc:docMk/>
            <pc:sldMk cId="3461635733" sldId="337"/>
            <ac:picMk id="2" creationId="{F572452C-091D-4857-927F-42CF3DF52B70}"/>
          </ac:picMkLst>
        </pc:picChg>
      </pc:sldChg>
      <pc:sldChg chg="modSp add del">
        <pc:chgData name="Tracy Kennedy" userId="26984670-5916-458f-acdf-aab0419b36fb" providerId="ADAL" clId="{1BD0D907-838A-46EB-8DFE-3EEE93A8C2B0}" dt="2018-10-25T14:43:43.988" v="2070" actId="962"/>
        <pc:sldMkLst>
          <pc:docMk/>
          <pc:sldMk cId="1988603030" sldId="340"/>
        </pc:sldMkLst>
        <pc:picChg chg="mod">
          <ac:chgData name="Tracy Kennedy" userId="26984670-5916-458f-acdf-aab0419b36fb" providerId="ADAL" clId="{1BD0D907-838A-46EB-8DFE-3EEE93A8C2B0}" dt="2018-10-25T14:43:43.988" v="2070" actId="962"/>
          <ac:picMkLst>
            <pc:docMk/>
            <pc:sldMk cId="1988603030" sldId="340"/>
            <ac:picMk id="6" creationId="{00000000-0000-0000-0000-000000000000}"/>
          </ac:picMkLst>
        </pc:picChg>
      </pc:sldChg>
      <pc:sldChg chg="add del">
        <pc:chgData name="Tracy Kennedy" userId="26984670-5916-458f-acdf-aab0419b36fb" providerId="ADAL" clId="{1BD0D907-838A-46EB-8DFE-3EEE93A8C2B0}" dt="2018-10-25T14:25:35.388" v="5"/>
        <pc:sldMkLst>
          <pc:docMk/>
          <pc:sldMk cId="499496858" sldId="342"/>
        </pc:sldMkLst>
      </pc:sldChg>
      <pc:sldChg chg="modSp">
        <pc:chgData name="Tracy Kennedy" userId="26984670-5916-458f-acdf-aab0419b36fb" providerId="ADAL" clId="{1BD0D907-838A-46EB-8DFE-3EEE93A8C2B0}" dt="2018-10-25T14:44:42.536" v="2080" actId="962"/>
        <pc:sldMkLst>
          <pc:docMk/>
          <pc:sldMk cId="3925401508" sldId="344"/>
        </pc:sldMkLst>
        <pc:spChg chg="mod">
          <ac:chgData name="Tracy Kennedy" userId="26984670-5916-458f-acdf-aab0419b36fb" providerId="ADAL" clId="{1BD0D907-838A-46EB-8DFE-3EEE93A8C2B0}" dt="2018-10-25T14:44:26.492" v="2077" actId="207"/>
          <ac:spMkLst>
            <pc:docMk/>
            <pc:sldMk cId="3925401508" sldId="344"/>
            <ac:spMk id="43" creationId="{00000000-0000-0000-0000-000000000000}"/>
          </ac:spMkLst>
        </pc:spChg>
        <pc:spChg chg="mod">
          <ac:chgData name="Tracy Kennedy" userId="26984670-5916-458f-acdf-aab0419b36fb" providerId="ADAL" clId="{1BD0D907-838A-46EB-8DFE-3EEE93A8C2B0}" dt="2018-10-25T14:44:30.068" v="2078" actId="207"/>
          <ac:spMkLst>
            <pc:docMk/>
            <pc:sldMk cId="3925401508" sldId="344"/>
            <ac:spMk id="44" creationId="{00000000-0000-0000-0000-000000000000}"/>
          </ac:spMkLst>
        </pc:spChg>
        <pc:spChg chg="mod">
          <ac:chgData name="Tracy Kennedy" userId="26984670-5916-458f-acdf-aab0419b36fb" providerId="ADAL" clId="{1BD0D907-838A-46EB-8DFE-3EEE93A8C2B0}" dt="2018-10-25T14:44:34.556" v="2079" actId="207"/>
          <ac:spMkLst>
            <pc:docMk/>
            <pc:sldMk cId="3925401508" sldId="344"/>
            <ac:spMk id="45" creationId="{00000000-0000-0000-0000-000000000000}"/>
          </ac:spMkLst>
        </pc:spChg>
        <pc:picChg chg="mod">
          <ac:chgData name="Tracy Kennedy" userId="26984670-5916-458f-acdf-aab0419b36fb" providerId="ADAL" clId="{1BD0D907-838A-46EB-8DFE-3EEE93A8C2B0}" dt="2018-10-25T14:44:42.536" v="2080" actId="962"/>
          <ac:picMkLst>
            <pc:docMk/>
            <pc:sldMk cId="3925401508" sldId="344"/>
            <ac:picMk id="42" creationId="{00000000-0000-0000-0000-000000000000}"/>
          </ac:picMkLst>
        </pc:picChg>
      </pc:sldChg>
      <pc:sldChg chg="modSp">
        <pc:chgData name="Tracy Kennedy" userId="26984670-5916-458f-acdf-aab0419b36fb" providerId="ADAL" clId="{1BD0D907-838A-46EB-8DFE-3EEE93A8C2B0}" dt="2018-10-25T14:45:13.364" v="2272" actId="962"/>
        <pc:sldMkLst>
          <pc:docMk/>
          <pc:sldMk cId="3137942357" sldId="345"/>
        </pc:sldMkLst>
        <pc:picChg chg="mod">
          <ac:chgData name="Tracy Kennedy" userId="26984670-5916-458f-acdf-aab0419b36fb" providerId="ADAL" clId="{1BD0D907-838A-46EB-8DFE-3EEE93A8C2B0}" dt="2018-10-25T14:45:13.364" v="2272" actId="962"/>
          <ac:picMkLst>
            <pc:docMk/>
            <pc:sldMk cId="3137942357" sldId="345"/>
            <ac:picMk id="6" creationId="{00000000-0000-0000-0000-000000000000}"/>
          </ac:picMkLst>
        </pc:picChg>
      </pc:sldChg>
      <pc:sldChg chg="modSp">
        <pc:chgData name="Tracy Kennedy" userId="26984670-5916-458f-acdf-aab0419b36fb" providerId="ADAL" clId="{1BD0D907-838A-46EB-8DFE-3EEE93A8C2B0}" dt="2018-10-25T14:45:52.962" v="2277" actId="20577"/>
        <pc:sldMkLst>
          <pc:docMk/>
          <pc:sldMk cId="589826551" sldId="346"/>
        </pc:sldMkLst>
        <pc:spChg chg="mod">
          <ac:chgData name="Tracy Kennedy" userId="26984670-5916-458f-acdf-aab0419b36fb" providerId="ADAL" clId="{1BD0D907-838A-46EB-8DFE-3EEE93A8C2B0}" dt="2018-10-25T14:45:52.962" v="2277" actId="20577"/>
          <ac:spMkLst>
            <pc:docMk/>
            <pc:sldMk cId="589826551" sldId="346"/>
            <ac:spMk id="13" creationId="{00000000-0000-0000-0000-000000000000}"/>
          </ac:spMkLst>
        </pc:spChg>
        <pc:picChg chg="mod">
          <ac:chgData name="Tracy Kennedy" userId="26984670-5916-458f-acdf-aab0419b36fb" providerId="ADAL" clId="{1BD0D907-838A-46EB-8DFE-3EEE93A8C2B0}" dt="2018-10-25T14:45:37.808" v="2274" actId="962"/>
          <ac:picMkLst>
            <pc:docMk/>
            <pc:sldMk cId="589826551" sldId="346"/>
            <ac:picMk id="6" creationId="{00000000-0000-0000-0000-000000000000}"/>
          </ac:picMkLst>
        </pc:picChg>
        <pc:picChg chg="mod">
          <ac:chgData name="Tracy Kennedy" userId="26984670-5916-458f-acdf-aab0419b36fb" providerId="ADAL" clId="{1BD0D907-838A-46EB-8DFE-3EEE93A8C2B0}" dt="2018-10-25T14:45:32.882" v="2273" actId="962"/>
          <ac:picMkLst>
            <pc:docMk/>
            <pc:sldMk cId="589826551" sldId="346"/>
            <ac:picMk id="10" creationId="{00000000-0000-0000-0000-000000000000}"/>
          </ac:picMkLst>
        </pc:picChg>
      </pc:sldChg>
    </pc:docChg>
  </pc:docChgLst>
  <pc:docChgLst>
    <pc:chgData name="Tracy Kennedy" userId="26984670-5916-458f-acdf-aab0419b36fb" providerId="ADAL" clId="{0956409D-F9FC-449A-B393-1882E191B4B5}"/>
    <pc:docChg chg="delSld modSld">
      <pc:chgData name="Tracy Kennedy" userId="26984670-5916-458f-acdf-aab0419b36fb" providerId="ADAL" clId="{0956409D-F9FC-449A-B393-1882E191B4B5}" dt="2018-10-25T20:57:25.536" v="6" actId="14100"/>
      <pc:docMkLst>
        <pc:docMk/>
      </pc:docMkLst>
      <pc:sldChg chg="del">
        <pc:chgData name="Tracy Kennedy" userId="26984670-5916-458f-acdf-aab0419b36fb" providerId="ADAL" clId="{0956409D-F9FC-449A-B393-1882E191B4B5}" dt="2018-10-25T20:51:18.112" v="0" actId="2696"/>
        <pc:sldMkLst>
          <pc:docMk/>
          <pc:sldMk cId="3461635733" sldId="337"/>
        </pc:sldMkLst>
      </pc:sldChg>
      <pc:sldChg chg="modSp">
        <pc:chgData name="Tracy Kennedy" userId="26984670-5916-458f-acdf-aab0419b36fb" providerId="ADAL" clId="{0956409D-F9FC-449A-B393-1882E191B4B5}" dt="2018-10-25T20:57:25.536" v="6" actId="14100"/>
        <pc:sldMkLst>
          <pc:docMk/>
          <pc:sldMk cId="3598971117" sldId="362"/>
        </pc:sldMkLst>
        <pc:picChg chg="mod">
          <ac:chgData name="Tracy Kennedy" userId="26984670-5916-458f-acdf-aab0419b36fb" providerId="ADAL" clId="{0956409D-F9FC-449A-B393-1882E191B4B5}" dt="2018-10-25T20:57:25.536" v="6" actId="14100"/>
          <ac:picMkLst>
            <pc:docMk/>
            <pc:sldMk cId="3598971117" sldId="362"/>
            <ac:picMk id="3" creationId="{BFEFEA83-3B93-4675-89D7-792A73E491C4}"/>
          </ac:picMkLst>
        </pc:picChg>
      </pc:sldChg>
    </pc:docChg>
  </pc:docChgLst>
  <pc:docChgLst>
    <pc:chgData name="Cindy Wager-Meyer" userId="766277cc-5279-42b3-a704-5a858d1dff2a" providerId="ADAL" clId="{AF0E67A1-C7FD-4F35-AC77-65E7AC1E2C6D}"/>
    <pc:docChg chg="addSld delSld modSld">
      <pc:chgData name="Cindy Wager-Meyer" userId="766277cc-5279-42b3-a704-5a858d1dff2a" providerId="ADAL" clId="{AF0E67A1-C7FD-4F35-AC77-65E7AC1E2C6D}" dt="2018-10-25T17:57:41.360" v="1" actId="2696"/>
      <pc:docMkLst>
        <pc:docMk/>
      </pc:docMkLst>
      <pc:sldChg chg="del">
        <pc:chgData name="Cindy Wager-Meyer" userId="766277cc-5279-42b3-a704-5a858d1dff2a" providerId="ADAL" clId="{AF0E67A1-C7FD-4F35-AC77-65E7AC1E2C6D}" dt="2018-10-25T17:57:41.360" v="1" actId="2696"/>
        <pc:sldMkLst>
          <pc:docMk/>
          <pc:sldMk cId="3461635733" sldId="337"/>
        </pc:sldMkLst>
      </pc:sldChg>
      <pc:sldChg chg="add">
        <pc:chgData name="Cindy Wager-Meyer" userId="766277cc-5279-42b3-a704-5a858d1dff2a" providerId="ADAL" clId="{AF0E67A1-C7FD-4F35-AC77-65E7AC1E2C6D}" dt="2018-10-25T17:57:38.651" v="0"/>
        <pc:sldMkLst>
          <pc:docMk/>
          <pc:sldMk cId="3598971117"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10/25/2018</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The following presentation is meant to be used for youth </a:t>
            </a:r>
            <a:r>
              <a:rPr lang="en-US" b="0" u="none"/>
              <a:t>between 11 and older</a:t>
            </a:r>
            <a:r>
              <a:rPr lang="en-US" b="0" u="none" baseline="0"/>
              <a:t>. </a:t>
            </a:r>
            <a:r>
              <a:rPr lang="en-US" b="0" u="none" baseline="0" dirty="0"/>
              <a:t>We recommend 90 minutes for the presentation, guided discussion, videos, and student coding activity. </a:t>
            </a:r>
            <a:endParaRPr lang="en-US" b="1" u="sng" dirty="0"/>
          </a:p>
          <a:p>
            <a:endParaRPr lang="en-US" b="1" u="sng" dirty="0"/>
          </a:p>
          <a:p>
            <a:r>
              <a:rPr lang="en-US" b="1" u="sng" dirty="0"/>
              <a:t>SAMPLE SCRIPT: </a:t>
            </a:r>
          </a:p>
          <a:p>
            <a:endParaRPr lang="en-US" b="1" u="sng" dirty="0"/>
          </a:p>
          <a:p>
            <a:pPr>
              <a:defRPr/>
            </a:pPr>
            <a:r>
              <a:rPr lang="en-US" b="0" u="none" dirty="0"/>
              <a:t>“</a:t>
            </a:r>
            <a:r>
              <a:rPr lang="en-US" kern="1200" dirty="0">
                <a:effectLst/>
                <a:latin typeface="+mn-lt"/>
                <a:ea typeface="+mn-ea"/>
                <a:cs typeface="+mn-cs"/>
              </a:rPr>
              <a:t>Hello! I’m &lt;name&gt;, from &lt;organization&gt;. Welcome to this year’s Hour of Code! Hour of Code is</a:t>
            </a:r>
            <a:r>
              <a:rPr lang="en-US" dirty="0"/>
              <a:t> a</a:t>
            </a:r>
            <a:r>
              <a:rPr lang="en-US" kern="1200" dirty="0">
                <a:effectLst/>
                <a:latin typeface="+mn-lt"/>
                <a:ea typeface="+mn-ea"/>
                <a:cs typeface="+mn-cs"/>
              </a:rPr>
              <a:t> worldwide campaign by Code.org to demystify code and show that anybody can learn the basics. Today, you’ll be a part of that effort,</a:t>
            </a:r>
            <a:r>
              <a:rPr lang="en-US" b="0" u="none" baseline="0" dirty="0"/>
              <a:t> doing the new Minecraft Hour of Code tutorial from Microsoft. Before that, we’re going to talk a little bit about what coding </a:t>
            </a:r>
            <a:r>
              <a:rPr lang="en-US" b="0" i="1" u="none" baseline="0" dirty="0"/>
              <a:t>actually </a:t>
            </a:r>
            <a:r>
              <a:rPr lang="en-US" b="0" u="none" baseline="0" dirty="0"/>
              <a:t>is, why it matters, and how it can have a positive impact on your life!”</a:t>
            </a:r>
            <a:endParaRPr lang="en-US" b="1" u="sng" dirty="0"/>
          </a:p>
          <a:p>
            <a:endParaRPr lang="en-US" b="1" u="sng" dirty="0"/>
          </a:p>
          <a:p>
            <a:r>
              <a:rPr lang="en-US" b="1" u="sng" dirty="0"/>
              <a:t>SLIDE GOAL:</a:t>
            </a:r>
            <a:r>
              <a:rPr lang="en-US" b="0" u="none" baseline="0" dirty="0"/>
              <a:t> </a:t>
            </a:r>
          </a:p>
          <a:p>
            <a:endParaRPr lang="en-US" b="0" u="none" baseline="0" dirty="0"/>
          </a:p>
          <a:p>
            <a:r>
              <a:rPr lang="en-US" b="0" u="none" baseline="0" dirty="0"/>
              <a:t>To get participants excited for Hour of Code!</a:t>
            </a:r>
          </a:p>
          <a:p>
            <a:endParaRPr lang="en-US" b="0" u="none" baseline="0" dirty="0"/>
          </a:p>
          <a:p>
            <a:r>
              <a:rPr lang="en-US" sz="1200" b="1" u="sng" kern="1200" dirty="0">
                <a:solidFill>
                  <a:schemeClr val="tx1"/>
                </a:solidFill>
                <a:effectLst/>
                <a:latin typeface="+mn-lt"/>
                <a:ea typeface="+mn-ea"/>
                <a:cs typeface="+mn-cs"/>
              </a:rPr>
              <a:t>FACILITATOR NOTE:</a:t>
            </a:r>
          </a:p>
          <a:p>
            <a:r>
              <a:rPr lang="en-US" sz="1200" kern="1200" dirty="0">
                <a:solidFill>
                  <a:schemeClr val="tx1"/>
                </a:solidFill>
                <a:effectLst/>
                <a:latin typeface="+mn-lt"/>
                <a:ea typeface="+mn-ea"/>
                <a:cs typeface="+mn-cs"/>
              </a:rPr>
              <a:t>Most of the slides in the event presentation deck are designed to be shown briefly, only a few seconds in most cases, to provide strong visual enhancement to a rapid and conversational presentation you are making to the audience.</a:t>
            </a:r>
            <a:endParaRPr lang="en-US" b="1" u="sng" dirty="0"/>
          </a:p>
          <a:p>
            <a:endParaRPr lang="en-US" b="1" dirty="0"/>
          </a:p>
          <a:p>
            <a:r>
              <a:rPr lang="en-US" b="1" u="sng" dirty="0"/>
              <a:t>IMAGE INSTRUCTIONS</a:t>
            </a:r>
            <a:r>
              <a:rPr lang="en-US" b="1" u="sng" baseline="0" dirty="0"/>
              <a:t> FOR THIS SLIDE:</a:t>
            </a:r>
          </a:p>
          <a:p>
            <a:r>
              <a:rPr lang="en-US" sz="1200" b="0" u="none" kern="1200" baseline="0" dirty="0">
                <a:solidFill>
                  <a:schemeClr val="tx1"/>
                </a:solidFill>
                <a:effectLst/>
                <a:latin typeface="+mn-lt"/>
                <a:ea typeface="+mn-ea"/>
                <a:cs typeface="+mn-cs"/>
              </a:rPr>
              <a:t>This image represents worldwide participation in Hour of Code events.</a:t>
            </a:r>
            <a:endParaRPr lang="en-US"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en-US"/>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“It’s also something that</a:t>
            </a:r>
            <a:r>
              <a:rPr lang="en-US" b="0" u="none" baseline="0" dirty="0"/>
              <a:t> can help you accomplish many goals, like creating a blog, website, or app with your friends.”</a:t>
            </a: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r>
              <a:rPr lang="en-US" b="1" u="sng" dirty="0"/>
              <a:t>SLIDE GOAL:</a:t>
            </a:r>
          </a:p>
          <a:p>
            <a:endParaRPr lang="en-US" b="1" u="sng" dirty="0"/>
          </a:p>
          <a:p>
            <a:r>
              <a:rPr lang="en-US" sz="1200" kern="1200" dirty="0">
                <a:solidFill>
                  <a:schemeClr val="tx1"/>
                </a:solidFill>
                <a:effectLst/>
                <a:latin typeface="+mn-lt"/>
                <a:ea typeface="+mn-ea"/>
                <a:cs typeface="+mn-cs"/>
              </a:rPr>
              <a:t>In slides 9-12 we’re visually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showing young people the fun</a:t>
            </a:r>
            <a:r>
              <a:rPr lang="en-US" sz="1200" kern="1200" baseline="0" dirty="0">
                <a:solidFill>
                  <a:schemeClr val="tx1"/>
                </a:solidFill>
                <a:effectLst/>
                <a:latin typeface="+mn-lt"/>
                <a:ea typeface="+mn-ea"/>
                <a:cs typeface="+mn-cs"/>
              </a:rPr>
              <a:t> that can be had with coding. We really want to emphasize that c</a:t>
            </a:r>
            <a:r>
              <a:rPr lang="en-US" sz="1200" kern="1200" dirty="0">
                <a:solidFill>
                  <a:schemeClr val="tx1"/>
                </a:solidFill>
                <a:effectLst/>
                <a:latin typeface="+mn-lt"/>
                <a:ea typeface="+mn-ea"/>
                <a:cs typeface="+mn-cs"/>
              </a:rPr>
              <a:t>oding</a:t>
            </a:r>
            <a:r>
              <a:rPr lang="en-US" sz="1200" b="1" kern="1200" dirty="0">
                <a:solidFill>
                  <a:schemeClr val="tx1"/>
                </a:solidFill>
                <a:effectLst/>
                <a:latin typeface="+mn-lt"/>
                <a:ea typeface="+mn-ea"/>
                <a:cs typeface="+mn-cs"/>
              </a:rPr>
              <a:t> is</a:t>
            </a:r>
            <a:r>
              <a:rPr lang="en-US" sz="1200" kern="1200" dirty="0">
                <a:solidFill>
                  <a:schemeClr val="tx1"/>
                </a:solidFill>
                <a:effectLst/>
                <a:latin typeface="+mn-lt"/>
                <a:ea typeface="+mn-ea"/>
                <a:cs typeface="+mn-cs"/>
              </a:rPr>
              <a:t>: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Collaborative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any gender</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introverts and extroverts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About problem solving. Coding actually involves very little math.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people that want to use computers to help them amplify their passions </a:t>
            </a:r>
            <a:endParaRPr lang="en-US" dirty="0">
              <a:effectLst/>
            </a:endParaRPr>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image is to be swapped out, make sure it fits the following criteria: </a:t>
            </a:r>
            <a:endParaRPr lang="en-US" dirty="0"/>
          </a:p>
          <a:p>
            <a:pPr marL="628650" lvl="1" indent="-171450">
              <a:buFont typeface="Arial"/>
              <a:buChar char="•"/>
            </a:pPr>
            <a:r>
              <a:rPr lang="en-US" sz="1200" kern="1200" dirty="0">
                <a:solidFill>
                  <a:schemeClr val="tx1"/>
                </a:solidFill>
                <a:effectLst/>
                <a:latin typeface="+mn-lt"/>
                <a:ea typeface="+mn-ea"/>
                <a:cs typeface="+mn-cs"/>
              </a:rPr>
              <a:t>Contains males and females of early teens/middle school age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Shows the participants having a good time with technology</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Contains a group of people, not just individuals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en-US"/>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“Now, let’s really dive into what</a:t>
            </a:r>
            <a:r>
              <a:rPr lang="en-US" b="0" u="none" baseline="0"/>
              <a:t> coding is all about.”</a:t>
            </a:r>
            <a:endParaRPr lang="en-US" b="0" u="none"/>
          </a:p>
          <a:p>
            <a:endParaRPr lang="en-US" b="1" u="sng"/>
          </a:p>
          <a:p>
            <a:r>
              <a:rPr lang="en-US" b="1" u="sng"/>
              <a:t>SLIDE GOAL:</a:t>
            </a:r>
          </a:p>
          <a:p>
            <a:endParaRPr lang="en-US" b="1" u="sng"/>
          </a:p>
          <a:p>
            <a:r>
              <a:rPr lang="en-US" b="0" u="none"/>
              <a:t>To</a:t>
            </a:r>
            <a:r>
              <a:rPr lang="en-US" b="0" u="none" baseline="0"/>
              <a:t> set up the following section, and get young people excited about what coding actually is.</a:t>
            </a:r>
            <a:endParaRPr lang="en-US" b="0" u="none"/>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N/A</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en-US"/>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sz="1200" kern="1200" dirty="0">
                <a:solidFill>
                  <a:schemeClr val="tx1"/>
                </a:solidFill>
                <a:effectLst/>
                <a:latin typeface="+mn-lt"/>
                <a:ea typeface="+mn-ea"/>
                <a:cs typeface="+mn-cs"/>
              </a:rPr>
              <a:t>“Coding isn’t just about writing a program, or giving a computer instructions. It’s about working with friends to solve</a:t>
            </a:r>
            <a:r>
              <a:rPr lang="en-US" sz="1200" kern="1200" baseline="0" dirty="0">
                <a:solidFill>
                  <a:schemeClr val="tx1"/>
                </a:solidFill>
                <a:effectLst/>
                <a:latin typeface="+mn-lt"/>
                <a:ea typeface="+mn-ea"/>
                <a:cs typeface="+mn-cs"/>
              </a:rPr>
              <a:t> a problem in a new way.”</a:t>
            </a:r>
          </a:p>
          <a:p>
            <a:endParaRPr lang="en-US"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endParaRPr lang="en-US" b="1" u="sng" dirty="0"/>
          </a:p>
          <a:p>
            <a:r>
              <a:rPr lang="en-US" b="0" dirty="0"/>
              <a:t>To show young people that coding takes an active mind</a:t>
            </a:r>
            <a:r>
              <a:rPr lang="en-US" b="0" baseline="0" dirty="0"/>
              <a:t> that likes puzzles, fixing things, and finding solutions.</a:t>
            </a:r>
            <a:endParaRPr lang="en-US" b="0"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lvl="1" indent="-171450">
              <a:buFont typeface="Arial"/>
              <a:buChar char="•"/>
            </a:pPr>
            <a:r>
              <a:rPr lang="en-US" dirty="0"/>
              <a:t>A group of young people working together</a:t>
            </a:r>
            <a:r>
              <a:rPr lang="en-US" baseline="0" dirty="0"/>
              <a:t> while looking at a computer or tablet.</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en-US"/>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about combining your creativity with the power of computers to create something that you’re excited about.”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continue to expand</a:t>
            </a:r>
            <a:r>
              <a:rPr lang="en-US" b="0" u="none" baseline="0" dirty="0"/>
              <a:t> young people’s thinking on what coding can be associated with. </a:t>
            </a:r>
            <a:endParaRPr lang="en-US" b="1" u="sng" dirty="0"/>
          </a:p>
          <a:p>
            <a:endParaRPr lang="en-US" b="1" dirty="0"/>
          </a:p>
          <a:p>
            <a:r>
              <a:rPr lang="en-US" b="1" u="sng" dirty="0"/>
              <a:t>IMAGE INSTRUCTIONS</a:t>
            </a:r>
            <a:r>
              <a:rPr lang="en-US" b="1" u="sng" baseline="0" dirty="0"/>
              <a:t> FOR THIS SLIDE:</a:t>
            </a:r>
          </a:p>
          <a:p>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art form not usually associated</a:t>
            </a:r>
            <a:r>
              <a:rPr lang="en-US" sz="1200" kern="1200" baseline="0" dirty="0">
                <a:solidFill>
                  <a:schemeClr val="tx1"/>
                </a:solidFill>
                <a:effectLst/>
                <a:latin typeface="+mn-lt"/>
                <a:ea typeface="+mn-ea"/>
                <a:cs typeface="+mn-cs"/>
              </a:rPr>
              <a:t> with coding, like music or visual arts.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en-US"/>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“It’s also about working together to create something new!”</a:t>
            </a:r>
          </a:p>
          <a:p>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correct the misconception that coding is usually something</a:t>
            </a:r>
            <a:r>
              <a:rPr lang="en-US" b="0" u="none" baseline="0" dirty="0"/>
              <a:t> that’s done totally alone.</a:t>
            </a:r>
            <a:r>
              <a:rPr lang="en-US" dirty="0"/>
              <a:t> Anyone</a:t>
            </a:r>
            <a:r>
              <a:rPr lang="en-US" baseline="0" dirty="0"/>
              <a:t> can code, it’s something that’s approachable, and fun. </a:t>
            </a:r>
            <a:endParaRPr lang="en-US" b="0" u="none"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 group of young people together, having fun.</a:t>
            </a: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en-US"/>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sz="1200" kern="1200" dirty="0">
                <a:solidFill>
                  <a:schemeClr val="tx1"/>
                </a:solidFill>
                <a:effectLst/>
                <a:latin typeface="+mn-lt"/>
                <a:ea typeface="+mn-ea"/>
                <a:cs typeface="+mn-cs"/>
              </a:rPr>
              <a:t>“What do you like to do with friends?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It can be anything at all - volunteering, sports, fashion, video games.”</a:t>
            </a:r>
            <a:endParaRPr lang="en-US" b="1" u="sng" dirty="0"/>
          </a:p>
          <a:p>
            <a:endParaRPr lang="en-US" b="1" u="sng" dirty="0"/>
          </a:p>
          <a:p>
            <a:r>
              <a:rPr lang="en-US" b="1" u="sng" dirty="0"/>
              <a:t>SLIDE GOAL:</a:t>
            </a:r>
          </a:p>
          <a:p>
            <a:endParaRPr lang="en-US" b="1" u="sng" dirty="0"/>
          </a:p>
          <a:p>
            <a:r>
              <a:rPr lang="en-US" sz="1200" kern="1200" dirty="0">
                <a:solidFill>
                  <a:schemeClr val="tx1"/>
                </a:solidFill>
                <a:effectLst/>
                <a:latin typeface="+mn-lt"/>
                <a:ea typeface="+mn-ea"/>
                <a:cs typeface="+mn-cs"/>
              </a:rPr>
              <a:t>To position coding as a social activity, which is more likely to get young people them invested.</a:t>
            </a:r>
            <a:endParaRPr lang="en-US" b="1" u="sng"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en-US"/>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“Coding can</a:t>
            </a:r>
            <a:r>
              <a:rPr lang="en-US" b="0" u="none" baseline="0" dirty="0"/>
              <a:t> actually be relevant to all of the things you like to do!”</a:t>
            </a:r>
          </a:p>
          <a:p>
            <a:endParaRPr lang="en-US" b="0" u="none" baseline="0" dirty="0"/>
          </a:p>
          <a:p>
            <a:r>
              <a:rPr lang="en-US" b="0" u="none" baseline="0" dirty="0"/>
              <a:t>*EXAMPLES TO MENTION</a:t>
            </a:r>
          </a:p>
          <a:p>
            <a:pPr marL="628650" lvl="1" indent="-171450">
              <a:buFont typeface="Arial"/>
              <a:buChar char="•"/>
            </a:pPr>
            <a:r>
              <a:rPr lang="en-US" sz="1200" kern="1200" dirty="0">
                <a:solidFill>
                  <a:schemeClr val="tx1"/>
                </a:solidFill>
                <a:effectLst/>
                <a:latin typeface="+mn-lt"/>
                <a:ea typeface="+mn-ea"/>
                <a:cs typeface="+mn-cs"/>
              </a:rPr>
              <a:t>If someone cares about </a:t>
            </a:r>
            <a:r>
              <a:rPr lang="en-US" sz="1200" b="1" kern="1200" dirty="0">
                <a:solidFill>
                  <a:schemeClr val="tx1"/>
                </a:solidFill>
                <a:effectLst/>
                <a:latin typeface="+mn-lt"/>
                <a:ea typeface="+mn-ea"/>
                <a:cs typeface="+mn-cs"/>
              </a:rPr>
              <a:t>video games</a:t>
            </a:r>
            <a:r>
              <a:rPr lang="en-US" sz="1200" kern="1200" dirty="0">
                <a:solidFill>
                  <a:schemeClr val="tx1"/>
                </a:solidFill>
                <a:effectLst/>
                <a:latin typeface="+mn-lt"/>
                <a:ea typeface="+mn-ea"/>
                <a:cs typeface="+mn-cs"/>
              </a:rPr>
              <a:t>, they can use coding to make their own.</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People that care about </a:t>
            </a:r>
            <a:r>
              <a:rPr lang="en-US" sz="1200" b="1" kern="1200" dirty="0">
                <a:solidFill>
                  <a:schemeClr val="tx1"/>
                </a:solidFill>
                <a:effectLst/>
                <a:latin typeface="+mn-lt"/>
                <a:ea typeface="+mn-ea"/>
                <a:cs typeface="+mn-cs"/>
              </a:rPr>
              <a:t>fashion </a:t>
            </a:r>
            <a:r>
              <a:rPr lang="en-US" sz="1200" kern="1200" dirty="0">
                <a:solidFill>
                  <a:schemeClr val="tx1"/>
                </a:solidFill>
                <a:effectLst/>
                <a:latin typeface="+mn-lt"/>
                <a:ea typeface="+mn-ea"/>
                <a:cs typeface="+mn-cs"/>
              </a:rPr>
              <a:t>can build their own blog that promotes their own curated fashion tips.</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Participants that care about </a:t>
            </a:r>
            <a:r>
              <a:rPr lang="en-US" sz="1200" b="1" kern="1200" dirty="0">
                <a:solidFill>
                  <a:schemeClr val="tx1"/>
                </a:solidFill>
                <a:effectLst/>
                <a:latin typeface="+mn-lt"/>
                <a:ea typeface="+mn-ea"/>
                <a:cs typeface="+mn-cs"/>
              </a:rPr>
              <a:t>literature </a:t>
            </a:r>
            <a:r>
              <a:rPr lang="en-US" sz="1200" kern="1200" dirty="0">
                <a:solidFill>
                  <a:schemeClr val="tx1"/>
                </a:solidFill>
                <a:effectLst/>
                <a:latin typeface="+mn-lt"/>
                <a:ea typeface="+mn-ea"/>
                <a:cs typeface="+mn-cs"/>
              </a:rPr>
              <a:t>can build a site that shares their ‘must reads’ of the month and their personalized reviews. </a:t>
            </a:r>
            <a:endParaRPr lang="en-US" b="0" u="none" dirty="0"/>
          </a:p>
          <a:p>
            <a:endParaRPr lang="en-US" b="1" u="sng" dirty="0"/>
          </a:p>
          <a:p>
            <a:r>
              <a:rPr lang="en-US" b="1" u="sng" dirty="0"/>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Giv</a:t>
            </a:r>
            <a:r>
              <a:rPr lang="en-US" sz="1200" kern="1200" dirty="0">
                <a:solidFill>
                  <a:schemeClr val="tx1"/>
                </a:solidFill>
                <a:effectLst/>
                <a:latin typeface="+mn-lt"/>
                <a:ea typeface="+mn-ea"/>
                <a:cs typeface="+mn-cs"/>
              </a:rPr>
              <a:t>en the importance that social clout has at this age, it is important to reflect that coding can be applied to </a:t>
            </a:r>
            <a:r>
              <a:rPr lang="en-US" sz="1200" i="1" kern="1200" dirty="0">
                <a:solidFill>
                  <a:schemeClr val="tx1"/>
                </a:solidFill>
                <a:effectLst/>
                <a:latin typeface="+mn-lt"/>
                <a:ea typeface="+mn-ea"/>
                <a:cs typeface="+mn-cs"/>
              </a:rPr>
              <a:t>any</a:t>
            </a:r>
            <a:r>
              <a:rPr lang="en-US" sz="1200" kern="1200" dirty="0">
                <a:solidFill>
                  <a:schemeClr val="tx1"/>
                </a:solidFill>
                <a:effectLst/>
                <a:latin typeface="+mn-lt"/>
                <a:ea typeface="+mn-ea"/>
                <a:cs typeface="+mn-cs"/>
              </a:rPr>
              <a:t> aspect of life, and it is not a deviation from the norm. </a:t>
            </a:r>
            <a:endParaRPr lang="en-US" b="1" u="sng" dirty="0"/>
          </a:p>
          <a:p>
            <a:endParaRPr lang="en-US" b="1" dirty="0"/>
          </a:p>
          <a:p>
            <a:r>
              <a:rPr lang="en-US" b="1" u="sng" dirty="0"/>
              <a:t>IMAGE INSTRUCTIONS</a:t>
            </a:r>
            <a:r>
              <a:rPr lang="en-US" b="1" u="sng" baseline="0" dirty="0"/>
              <a:t> FOR THIS SLIDE:</a:t>
            </a:r>
          </a:p>
          <a:p>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this</a:t>
            </a:r>
            <a:r>
              <a:rPr lang="en-US" sz="1200" kern="1200" baseline="0" dirty="0">
                <a:solidFill>
                  <a:schemeClr val="tx1"/>
                </a:solidFill>
                <a:effectLst/>
                <a:latin typeface="+mn-lt"/>
                <a:ea typeface="+mn-ea"/>
                <a:cs typeface="+mn-cs"/>
              </a:rPr>
              <a:t> image we’ve included a sparkler, to emphasize the “spark” of a new understanding of coding.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image or .gif that</a:t>
            </a:r>
            <a:r>
              <a:rPr lang="en-US" sz="1200" kern="1200" baseline="0" dirty="0">
                <a:solidFill>
                  <a:schemeClr val="tx1"/>
                </a:solidFill>
                <a:effectLst/>
                <a:latin typeface="+mn-lt"/>
                <a:ea typeface="+mn-ea"/>
                <a:cs typeface="+mn-cs"/>
              </a:rPr>
              <a:t> represents starting something new, or expanding horizons.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en-US"/>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“We’re going to be starting soon, so I want you</a:t>
            </a:r>
            <a:r>
              <a:rPr lang="en-US" b="0" u="none" baseline="0" dirty="0"/>
              <a:t> to think about everything we’ve talked about while you’re playing, and think about how you can apply coding to your everyday life.”</a:t>
            </a:r>
            <a:endParaRPr lang="en-US" b="0" u="none" dirty="0"/>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endParaRPr lang="en-US" b="1" u="sng" dirty="0"/>
          </a:p>
          <a:p>
            <a:r>
              <a:rPr lang="en-US" b="0" u="none" dirty="0"/>
              <a:t>To ensure that students</a:t>
            </a:r>
            <a:r>
              <a:rPr lang="en-US" b="0" u="none" baseline="0" dirty="0"/>
              <a:t> think about everything they’ve seen on the presentation while they participate in Hour of Code. </a:t>
            </a:r>
            <a:endParaRPr lang="en-US" b="0" u="none"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this</a:t>
            </a:r>
            <a:r>
              <a:rPr lang="en-US" sz="1200" kern="1200" baseline="0" dirty="0">
                <a:solidFill>
                  <a:schemeClr val="tx1"/>
                </a:solidFill>
                <a:effectLst/>
                <a:latin typeface="+mn-lt"/>
                <a:ea typeface="+mn-ea"/>
                <a:cs typeface="+mn-cs"/>
              </a:rPr>
              <a:t> image we’ve included the image of a photographer, to re-emphasize that coding can be useful to various interests.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image or .gif of</a:t>
            </a:r>
            <a:r>
              <a:rPr lang="en-US" sz="1200" kern="1200" baseline="0" dirty="0">
                <a:solidFill>
                  <a:schemeClr val="tx1"/>
                </a:solidFill>
                <a:effectLst/>
                <a:latin typeface="+mn-lt"/>
                <a:ea typeface="+mn-ea"/>
                <a:cs typeface="+mn-cs"/>
              </a:rPr>
              <a:t> something that is not usually associated with coding.</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en-US"/>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endParaRPr lang="en-US" b="1" u="sng" dirty="0"/>
          </a:p>
          <a:p>
            <a:r>
              <a:rPr lang="en-US" b="0" u="none" dirty="0"/>
              <a:t>“Alright, lets get started!”</a:t>
            </a:r>
          </a:p>
          <a:p>
            <a:endParaRPr lang="en-US" b="1" u="sng" dirty="0"/>
          </a:p>
          <a:p>
            <a:r>
              <a:rPr lang="en-US" b="1" u="sng" dirty="0"/>
              <a:t>SLIDE GOAL:</a:t>
            </a:r>
          </a:p>
          <a:p>
            <a:endParaRPr lang="en-US" b="0" u="none" dirty="0"/>
          </a:p>
          <a:p>
            <a:r>
              <a:rPr lang="en-US" b="0" u="none" dirty="0"/>
              <a:t>To</a:t>
            </a:r>
            <a:r>
              <a:rPr lang="en-US" b="0" u="none" baseline="0" dirty="0"/>
              <a:t> introduce Hour of Code.</a:t>
            </a:r>
            <a:endParaRPr lang="en-US" b="1"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An image or .gif of</a:t>
            </a:r>
            <a:r>
              <a:rPr lang="en-US" sz="1200" kern="1200" baseline="0" dirty="0">
                <a:solidFill>
                  <a:schemeClr val="tx1"/>
                </a:solidFill>
                <a:effectLst/>
                <a:latin typeface="+mn-lt"/>
                <a:ea typeface="+mn-ea"/>
                <a:cs typeface="+mn-cs"/>
              </a:rPr>
              <a:t> young people that are visibly excited.</a:t>
            </a:r>
            <a:endParaRPr lang="en-US" dirty="0"/>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en-US"/>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endParaRPr lang="en-US"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“Are you ready to start coding? Let’s get started! “For</a:t>
            </a:r>
            <a:r>
              <a:rPr lang="en-US" b="0" u="none" baseline="0" dirty="0"/>
              <a:t> today’s </a:t>
            </a:r>
            <a:r>
              <a:rPr lang="en-US" sz="1200" dirty="0">
                <a:solidFill>
                  <a:schemeClr val="bg1"/>
                </a:solidFill>
                <a:latin typeface="Segoe UI Light" panose="020B0502040204020203" pitchFamily="34" charset="0"/>
                <a:ea typeface="Segoe Pro Light" charset="0"/>
                <a:cs typeface="Segoe UI Light" panose="020B0502040204020203" pitchFamily="34" charset="0"/>
              </a:rPr>
              <a:t>Hour of Code</a:t>
            </a:r>
            <a:r>
              <a:rPr lang="en-US" b="0" u="none" baseline="0" dirty="0"/>
              <a:t>, we’re going to learn with a</a:t>
            </a:r>
            <a:r>
              <a:rPr lang="en-US" sz="1200" kern="1200" dirty="0">
                <a:solidFill>
                  <a:schemeClr val="tx1"/>
                </a:solidFill>
                <a:effectLst/>
                <a:latin typeface="+mn-lt"/>
                <a:ea typeface="+mn-ea"/>
                <a:cs typeface="+mn-cs"/>
              </a:rPr>
              <a:t> Minecraft game-inspired tutorial</a:t>
            </a:r>
            <a:r>
              <a:rPr lang="en-US" b="0" u="none" baseline="0" dirty="0"/>
              <a:t>! The </a:t>
            </a:r>
            <a:r>
              <a:rPr lang="en-US" sz="1200" kern="1200" dirty="0">
                <a:solidFill>
                  <a:schemeClr val="tx1"/>
                </a:solidFill>
                <a:effectLst/>
                <a:latin typeface="+mn-lt"/>
                <a:ea typeface="+mn-ea"/>
                <a:cs typeface="+mn-cs"/>
              </a:rPr>
              <a:t>tutorial uses characters and concepts from the Minecraft video game, but it is not the game itself.</a:t>
            </a:r>
            <a:r>
              <a:rPr lang="en-US" b="0" u="none" dirty="0"/>
              <a:t> </a:t>
            </a:r>
            <a:r>
              <a:rPr lang="en-US" sz="1200" kern="1200" dirty="0">
                <a:solidFill>
                  <a:schemeClr val="tx1"/>
                </a:solidFill>
                <a:effectLst/>
                <a:latin typeface="+mn-lt"/>
                <a:ea typeface="+mn-ea"/>
                <a:cs typeface="+mn-cs"/>
              </a:rPr>
              <a:t>In the Minecraft Hour of Code tutorial, you will head underwater and will learn and use coding techniques like loops and conditionals to design your own solutions as you explore by land and by sea.</a:t>
            </a:r>
            <a:endParaRPr lang="en-US" sz="1200" b="0" baseline="0" dirty="0"/>
          </a:p>
          <a:p>
            <a:endParaRPr lang="en-US" b="0" u="none" dirty="0"/>
          </a:p>
          <a:p>
            <a:endParaRPr lang="en-US" b="0" u="none" dirty="0"/>
          </a:p>
          <a:p>
            <a:endParaRPr lang="en-US" b="1" u="sng" dirty="0"/>
          </a:p>
          <a:p>
            <a:r>
              <a:rPr lang="en-US" b="1" u="sng" dirty="0"/>
              <a:t>SLIDE GOAL: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To</a:t>
            </a:r>
            <a:r>
              <a:rPr lang="en-US" b="0" u="none" baseline="0" dirty="0"/>
              <a:t> introduce </a:t>
            </a:r>
            <a:r>
              <a:rPr lang="en-US" sz="1200" dirty="0">
                <a:solidFill>
                  <a:schemeClr val="bg1"/>
                </a:solidFill>
                <a:latin typeface="Segoe UI Light" panose="020B0502040204020203" pitchFamily="34" charset="0"/>
                <a:ea typeface="Segoe Pro Light" charset="0"/>
                <a:cs typeface="Segoe UI Light" panose="020B0502040204020203" pitchFamily="34" charset="0"/>
              </a:rPr>
              <a:t>Hour of Code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FACILITATOR NOTE:</a:t>
            </a:r>
          </a:p>
          <a:p>
            <a:pPr>
              <a:defRPr/>
            </a:pPr>
            <a:r>
              <a:rPr lang="en-US" b="0" dirty="0"/>
              <a:t>There is more than one Minecraft tutorial. Start with this </a:t>
            </a:r>
            <a:r>
              <a:rPr lang="en-US" dirty="0"/>
              <a:t>year's </a:t>
            </a:r>
            <a:r>
              <a:rPr lang="en-US" b="0" dirty="0"/>
              <a:t>tutorial and utilize the other tutorials, if they finish early. Each tutorial teaches different concepts so doing all</a:t>
            </a:r>
            <a:r>
              <a:rPr lang="en-US" dirty="0"/>
              <a:t> of</a:t>
            </a:r>
            <a:r>
              <a:rPr lang="en-US" b="0" dirty="0"/>
              <a:t> the tutorials is a great idea!</a:t>
            </a:r>
            <a:r>
              <a:rPr lang="en-US" dirty="0"/>
              <a:t> </a:t>
            </a:r>
            <a:endParaRPr lang="en-US" b="0" dirty="0"/>
          </a:p>
          <a:p>
            <a:endParaRPr lang="en-US" sz="1200" b="1" u="sng"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cannot give each participant their own device, try and pair them up with someone and have them rotate every step of each lesson so they both get a chance to be active and observe. We suggest individuals work alone on the puzzles.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a:solidFill>
                  <a:schemeClr val="tx1"/>
                </a:solidFill>
                <a:effectLst/>
                <a:latin typeface="+mn-lt"/>
                <a:ea typeface="+mn-ea"/>
                <a:cs typeface="+mn-cs"/>
              </a:rPr>
              <a:t>After fifteen minutes, congratulate the group for the progress made and the code they have written.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dirty="0">
                <a:solidFill>
                  <a:schemeClr val="tx1"/>
                </a:solidFill>
                <a:effectLst/>
                <a:latin typeface="+mn-lt"/>
                <a:ea typeface="+mn-ea"/>
                <a:cs typeface="+mn-cs"/>
              </a:rPr>
              <a:t>For participants who complete the tutorial and/or are more advanced, invite them to play through the tutorial rescuing turtles along the way, these are secondary and more challenging objectives on some of the levels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b="0" u="none" kern="1200" dirty="0">
                <a:solidFill>
                  <a:schemeClr val="tx1"/>
                </a:solidFill>
                <a:effectLst/>
                <a:latin typeface="+mn-lt"/>
                <a:ea typeface="+mn-ea"/>
                <a:cs typeface="+mn-cs"/>
              </a:rPr>
              <a:t>Finally, for those who want to shortcut the Hour of Code, Puzzle 4 heads straight to some levels about loops and Puzzle 7 heads straight to levels focused on conditionals</a:t>
            </a: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1" dirty="0"/>
              <a:t> </a:t>
            </a:r>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en-US"/>
          </a:p>
        </p:txBody>
      </p:sp>
    </p:spTree>
    <p:extLst>
      <p:ext uri="{BB962C8B-B14F-4D97-AF65-F5344CB8AC3E}">
        <p14:creationId xmlns:p14="http://schemas.microsoft.com/office/powerpoint/2010/main" val="12237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dirty="0"/>
              <a:t>“You might already know that coding is what</a:t>
            </a:r>
            <a:r>
              <a:rPr lang="en-US" b="0" baseline="0" dirty="0"/>
              <a:t> people use to give technology instructions. Computers don’t understand English, so we have to give them commands in a language that they’ll get. That language is code! What you might not know is that coding is not just for software engineers and people in the tech world</a:t>
            </a:r>
            <a:r>
              <a:rPr lang="en-US"/>
              <a:t>. Coding</a:t>
            </a:r>
            <a:r>
              <a:rPr lang="en-US" b="0" baseline="0"/>
              <a:t> </a:t>
            </a:r>
            <a:r>
              <a:rPr lang="en-US" b="0" baseline="0" dirty="0"/>
              <a:t>is an awesome skill that </a:t>
            </a:r>
            <a:r>
              <a:rPr lang="en-US" b="0" i="1" baseline="0" dirty="0"/>
              <a:t>anyone </a:t>
            </a:r>
            <a:r>
              <a:rPr lang="en-US" b="0" i="0" baseline="0" dirty="0"/>
              <a:t>can learn!”</a:t>
            </a:r>
            <a:r>
              <a:rPr lang="en-US"/>
              <a:t> </a:t>
            </a:r>
            <a:endParaRPr lang="en-US" b="0" i="0" baseline="0" dirty="0"/>
          </a:p>
          <a:p>
            <a:endParaRPr lang="en-US"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FACILITATOR NOTE:</a:t>
            </a:r>
            <a:endParaRPr lang="en-US" b="1"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baseline="0" dirty="0"/>
              <a:t>The video will play automatically when you move on to the next slide. </a:t>
            </a:r>
            <a:endParaRPr lang="en-US" b="1" u="sng" dirty="0"/>
          </a:p>
          <a:p>
            <a:endParaRPr lang="en-US" b="1" u="sng" dirty="0"/>
          </a:p>
          <a:p>
            <a:r>
              <a:rPr lang="en-US" b="1" u="sng" dirty="0"/>
              <a:t>SLIDE GOAL:</a:t>
            </a:r>
            <a:r>
              <a:rPr lang="en-US" b="1" u="none" dirty="0"/>
              <a:t> </a:t>
            </a:r>
          </a:p>
          <a:p>
            <a:endParaRPr lang="en-US" b="1" u="none" dirty="0"/>
          </a:p>
          <a:p>
            <a:r>
              <a:rPr lang="en-US" b="0" u="none" dirty="0"/>
              <a:t>The following section is meant to change the</a:t>
            </a:r>
            <a:r>
              <a:rPr lang="en-US" b="0" u="none" baseline="0" dirty="0"/>
              <a:t> misconceptions associated with coding amongst many young people. </a:t>
            </a:r>
            <a:endParaRPr lang="en-US" b="1" u="sng" dirty="0"/>
          </a:p>
          <a:p>
            <a:endParaRPr lang="en-US" b="1" dirty="0"/>
          </a:p>
          <a:p>
            <a:r>
              <a:rPr lang="en-US" b="1" u="sng" dirty="0"/>
              <a:t>IMAGE INSTRUCTIONS</a:t>
            </a:r>
            <a:r>
              <a:rPr lang="en-US" b="1" u="sng" baseline="0" dirty="0"/>
              <a:t> FOR THIS SLIDE:</a:t>
            </a:r>
          </a:p>
          <a:p>
            <a:r>
              <a:rPr lang="en-US" sz="1200" b="0" u="none" kern="1200" baseline="0" dirty="0">
                <a:solidFill>
                  <a:schemeClr val="tx1"/>
                </a:solidFill>
                <a:effectLst/>
                <a:latin typeface="+mn-lt"/>
                <a:ea typeface="+mn-ea"/>
                <a:cs typeface="+mn-cs"/>
              </a:rPr>
              <a:t>This is an image of “The binary code for Hello world” repeated 8 times.</a:t>
            </a:r>
            <a:endParaRPr lang="en-US" sz="1200" b="0" u="non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en-US"/>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endParaRPr lang="en-US" b="0" u="none" dirty="0"/>
          </a:p>
          <a:p>
            <a:endParaRPr lang="en-US" b="0" u="none" dirty="0"/>
          </a:p>
          <a:p>
            <a:r>
              <a:rPr lang="en-US" b="0" u="none" dirty="0"/>
              <a:t>“Now go to </a:t>
            </a:r>
            <a:r>
              <a:rPr lang="en-US" sz="1200" b="0" u="none" dirty="0">
                <a:solidFill>
                  <a:schemeClr val="bg1"/>
                </a:solidFill>
                <a:latin typeface="Segoe Pro Light" charset="0"/>
              </a:rPr>
              <a:t>code.org</a:t>
            </a:r>
            <a:r>
              <a:rPr lang="en-US" sz="1200" dirty="0">
                <a:solidFill>
                  <a:schemeClr val="bg1"/>
                </a:solidFill>
                <a:latin typeface="Segoe Pro Light" charset="0"/>
                <a:ea typeface="Segoe Pro Light" charset="0"/>
                <a:cs typeface="Segoe Pro Light" charset="0"/>
              </a:rPr>
              <a:t>/Minecraft</a:t>
            </a:r>
            <a:r>
              <a:rPr lang="en-US" sz="1200" baseline="0" dirty="0">
                <a:solidFill>
                  <a:schemeClr val="bg1"/>
                </a:solidFill>
                <a:latin typeface="Segoe Pro Light" charset="0"/>
                <a:ea typeface="Segoe Pro Light" charset="0"/>
                <a:cs typeface="Segoe Pro Light" charset="0"/>
              </a:rPr>
              <a:t> </a:t>
            </a:r>
            <a:r>
              <a:rPr lang="en-US" b="0" u="none" baseline="0" dirty="0"/>
              <a:t>to find the “</a:t>
            </a:r>
            <a:r>
              <a:rPr lang="en-US" sz="1200" kern="1200" dirty="0">
                <a:solidFill>
                  <a:schemeClr val="tx1"/>
                </a:solidFill>
                <a:effectLst/>
                <a:latin typeface="+mn-lt"/>
                <a:ea typeface="+mn-ea"/>
                <a:cs typeface="+mn-cs"/>
              </a:rPr>
              <a:t>Minecraft Hour of Code Voyage Aquatic” </a:t>
            </a:r>
            <a:r>
              <a:rPr lang="en-US" b="0" u="none" baseline="0" dirty="0"/>
              <a:t>tutorial and BEGIN! ”</a:t>
            </a:r>
            <a:endParaRPr lang="en-US" b="1" u="sng" dirty="0"/>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give people time to get to </a:t>
            </a:r>
            <a:r>
              <a:rPr lang="en-US" b="0" u="none" baseline="0" dirty="0"/>
              <a:t>the tutorial.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r>
              <a:rPr lang="en-US" b="1" u="sng" baseline="0" dirty="0"/>
              <a:t>FACILITATOR NOTE: </a:t>
            </a:r>
          </a:p>
          <a:p>
            <a:pPr marL="628650" lvl="1" indent="-171450">
              <a:buFont typeface="Arial"/>
              <a:buChar char="•"/>
            </a:pPr>
            <a:r>
              <a:rPr lang="en-US" baseline="0" dirty="0"/>
              <a:t>Keep this slide up during the tutorial, and proceed to the next slide </a:t>
            </a:r>
            <a:r>
              <a:rPr lang="en-US" i="1" baseline="0" dirty="0"/>
              <a:t>only</a:t>
            </a:r>
            <a:r>
              <a:rPr lang="en-US" baseline="0" dirty="0"/>
              <a:t> once your group nears the end of their tutorial</a:t>
            </a:r>
          </a:p>
          <a:p>
            <a:pPr marL="628650" lvl="1" indent="-171450">
              <a:buFont typeface="Arial"/>
              <a:buChar char="•"/>
            </a:pPr>
            <a:r>
              <a:rPr lang="en-US" sz="1200" kern="1200" dirty="0">
                <a:solidFill>
                  <a:schemeClr val="tx1"/>
                </a:solidFill>
                <a:effectLst/>
                <a:latin typeface="+mn-lt"/>
                <a:ea typeface="+mn-ea"/>
                <a:cs typeface="+mn-cs"/>
              </a:rPr>
              <a:t>If participants sign into the tutorial, progress will be saved on the levels and they can come back if they don’t finish. </a:t>
            </a:r>
          </a:p>
          <a:p>
            <a:pPr marL="628650" lvl="1" indent="-171450">
              <a:buFont typeface="Arial"/>
              <a:buChar char="•"/>
            </a:pPr>
            <a:r>
              <a:rPr lang="en-US" sz="1200" kern="1200" dirty="0">
                <a:solidFill>
                  <a:schemeClr val="tx1"/>
                </a:solidFill>
                <a:effectLst/>
                <a:latin typeface="+mn-lt"/>
                <a:ea typeface="+mn-ea"/>
                <a:cs typeface="+mn-cs"/>
              </a:rPr>
              <a:t>Since there is free play and space to construct anything one wants, be aware of the risks associated with youth and user generated content.</a:t>
            </a:r>
            <a:endParaRPr lang="en-US" baseline="0" dirty="0"/>
          </a:p>
          <a:p>
            <a:pPr marL="0" lvl="0" indent="0">
              <a:buFont typeface="Arial"/>
              <a:buNone/>
            </a:pPr>
            <a:endParaRPr lang="en-US" baseline="0" dirty="0">
              <a:highlight>
                <a:srgbClr val="FFFF00"/>
              </a:highlight>
            </a:endParaRPr>
          </a:p>
          <a:p>
            <a:pPr marL="0" lvl="0" indent="0">
              <a:buFont typeface="Arial"/>
              <a:buNone/>
            </a:pPr>
            <a:r>
              <a:rPr lang="en-US" b="1" u="sng" baseline="0" dirty="0">
                <a:highlight>
                  <a:srgbClr val="FFFF00"/>
                </a:highlight>
              </a:rPr>
              <a:t>IF YOU HAVE LIMITED TIME:</a:t>
            </a:r>
          </a:p>
          <a:p>
            <a:pPr marL="628650" lvl="1" indent="-171450">
              <a:buFont typeface="Arial"/>
              <a:buChar char="•"/>
            </a:pPr>
            <a:r>
              <a:rPr lang="en-US" sz="1200" kern="1200" dirty="0">
                <a:solidFill>
                  <a:schemeClr val="tx1"/>
                </a:solidFill>
                <a:effectLst/>
                <a:highlight>
                  <a:srgbClr val="FFFF00"/>
                </a:highlight>
                <a:latin typeface="+mn-lt"/>
                <a:ea typeface="+mn-ea"/>
                <a:cs typeface="+mn-cs"/>
              </a:rPr>
              <a:t>Complete as many puzzles as you can. Tech savvy kids may complete them all in 50-60 minutes.</a:t>
            </a:r>
          </a:p>
          <a:p>
            <a:pPr marL="628650" lvl="1" indent="-171450">
              <a:buFont typeface="Arial"/>
              <a:buChar char="•"/>
            </a:pPr>
            <a:r>
              <a:rPr lang="en-US" sz="1200" kern="1200" dirty="0">
                <a:solidFill>
                  <a:schemeClr val="tx1"/>
                </a:solidFill>
                <a:effectLst/>
                <a:highlight>
                  <a:srgbClr val="FFFF00"/>
                </a:highlight>
                <a:latin typeface="+mn-lt"/>
                <a:ea typeface="+mn-ea"/>
                <a:cs typeface="+mn-cs"/>
              </a:rPr>
              <a:t>Congratulate the students for what they accomplished, and let them know they can do coding again from home.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highlight>
                  <a:srgbClr val="FFFF00"/>
                </a:highlight>
              </a:rPr>
              <a:t>IF YOU HAVE EXTRA TIME: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Direct students to continue to create on the final puzzle for additional hours of playability.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Direct students to go back through each of the puzzles, and challenge them to solve the puzzles in a different way. This reinforces fun and interesting opportunities for iteration and experimentation.</a:t>
            </a:r>
          </a:p>
          <a:p>
            <a:pPr marL="628650" lvl="1" indent="-171450">
              <a:buFont typeface="Arial" panose="020B0604020202020204" pitchFamily="34" charset="0"/>
              <a:buChar char="•"/>
            </a:pPr>
            <a:r>
              <a:rPr lang="en-US" sz="1200" b="0" u="none" kern="1200" dirty="0">
                <a:solidFill>
                  <a:schemeClr val="tx1"/>
                </a:solidFill>
                <a:effectLst/>
                <a:latin typeface="+mn-lt"/>
                <a:ea typeface="+mn-ea"/>
                <a:cs typeface="+mn-cs"/>
              </a:rPr>
              <a:t>Direct students to play through the previous three Minecraft Hour of Code tutorials.</a:t>
            </a:r>
            <a:endParaRPr lang="en-US" b="0" u="none"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en-US"/>
          </a:p>
        </p:txBody>
      </p:sp>
    </p:spTree>
    <p:extLst>
      <p:ext uri="{BB962C8B-B14F-4D97-AF65-F5344CB8AC3E}">
        <p14:creationId xmlns:p14="http://schemas.microsoft.com/office/powerpoint/2010/main" val="4321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“Alright</a:t>
            </a:r>
            <a:r>
              <a:rPr lang="en-US" b="0" u="none" baseline="0"/>
              <a:t> everyone! </a:t>
            </a:r>
            <a:r>
              <a:rPr lang="en-US" b="0" u="none"/>
              <a:t>You only have a few more minutes to finish up your tutorial!”</a:t>
            </a:r>
          </a:p>
          <a:p>
            <a:endParaRPr lang="en-US" b="1" u="sng"/>
          </a:p>
          <a:p>
            <a:pPr marL="0" marR="0" indent="0" algn="l" defTabSz="914400" rtl="0" eaLnBrk="1" fontAlgn="auto" latinLnBrk="0" hangingPunct="1">
              <a:lnSpc>
                <a:spcPct val="100000"/>
              </a:lnSpc>
              <a:spcBef>
                <a:spcPts val="0"/>
              </a:spcBef>
              <a:spcAft>
                <a:spcPts val="0"/>
              </a:spcAft>
              <a:buClrTx/>
              <a:buSzTx/>
              <a:buFontTx/>
              <a:buNone/>
              <a:tabLst/>
              <a:defRPr/>
            </a:pPr>
            <a:r>
              <a:rPr lang="en-US" b="1" u="sng"/>
              <a:t>SLIDE GOAL:</a:t>
            </a:r>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a:p>
          <a:p>
            <a:r>
              <a:rPr lang="en-US" b="0" u="none"/>
              <a:t>To</a:t>
            </a:r>
            <a:r>
              <a:rPr lang="en-US" b="0" u="none" baseline="0"/>
              <a:t> alert participants that time is almost up and the tutorial is almost over.</a:t>
            </a:r>
            <a:endParaRPr lang="en-US" b="0" u="none"/>
          </a:p>
          <a:p>
            <a:endParaRPr lang="en-US" b="1"/>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For this</a:t>
            </a:r>
            <a:r>
              <a:rPr lang="en-US" sz="1200" kern="1200" baseline="0">
                <a:solidFill>
                  <a:schemeClr val="tx1"/>
                </a:solidFill>
                <a:effectLst/>
                <a:latin typeface="+mn-lt"/>
                <a:ea typeface="+mn-ea"/>
                <a:cs typeface="+mn-cs"/>
              </a:rPr>
              <a:t> image we’ve included an .jpg showing a group of friends sharing time and interests. </a:t>
            </a:r>
            <a:r>
              <a:rPr lang="en-US" sz="1200" i="0" kern="1200" baseline="0">
                <a:solidFill>
                  <a:schemeClr val="tx1"/>
                </a:solidFill>
                <a:effectLst/>
                <a:latin typeface="+mn-lt"/>
                <a:ea typeface="+mn-ea"/>
                <a:cs typeface="+mn-cs"/>
              </a:rPr>
              <a:t>It’s important to include fun and friendship to keep this audience engaged and excited about their experience.</a:t>
            </a:r>
            <a:endParaRPr lang="en-US"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If this image is to be swapped out, make sure it fits the following criteria: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a:solidFill>
                  <a:schemeClr val="tx1"/>
                </a:solidFill>
                <a:effectLst/>
                <a:latin typeface="+mn-lt"/>
                <a:ea typeface="+mn-ea"/>
                <a:cs typeface="+mn-cs"/>
              </a:rPr>
              <a:t>An fun image or .gif of</a:t>
            </a:r>
            <a:r>
              <a:rPr lang="en-US" sz="1200" kern="1200" baseline="0">
                <a:solidFill>
                  <a:schemeClr val="tx1"/>
                </a:solidFill>
                <a:effectLst/>
                <a:latin typeface="+mn-lt"/>
                <a:ea typeface="+mn-ea"/>
                <a:cs typeface="+mn-cs"/>
              </a:rPr>
              <a:t> something that signifies the tutorial is almost over and retains the audience interest.</a:t>
            </a:r>
            <a:endParaRPr lang="en-US"/>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en-US"/>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endParaRPr lang="en-US" b="1" u="sng" dirty="0"/>
          </a:p>
          <a:p>
            <a:r>
              <a:rPr lang="en-US" b="0" u="none" baseline="0" dirty="0"/>
              <a:t>“Let’s go back to the conversation we had earlier. Have your thoughts on what coding is changed?”</a:t>
            </a:r>
          </a:p>
          <a:p>
            <a:pPr marL="628650" lvl="1" indent="-171450">
              <a:buFont typeface="Arial"/>
              <a:buChar char="•"/>
            </a:pPr>
            <a:r>
              <a:rPr lang="en-US" baseline="0" dirty="0"/>
              <a:t>How will you answer the question “What is code” if your family or a friend asks?</a:t>
            </a:r>
          </a:p>
          <a:p>
            <a:pPr marL="628650" lvl="1" indent="-171450">
              <a:buFont typeface="Arial"/>
              <a:buChar char="•"/>
            </a:pPr>
            <a:r>
              <a:rPr lang="en-US" baseline="0" dirty="0"/>
              <a:t>What did you learn?</a:t>
            </a:r>
          </a:p>
          <a:p>
            <a:pPr marL="628650" lvl="1" indent="-171450">
              <a:buFont typeface="Arial"/>
              <a:buChar char="•"/>
            </a:pPr>
            <a:r>
              <a:rPr lang="en-US" baseline="0" dirty="0"/>
              <a:t>What was most difficult for you? What did you do when you got stuck? Why is that important? [encourages persistence]</a:t>
            </a:r>
          </a:p>
          <a:p>
            <a:pPr marL="628650" lvl="1" indent="-171450">
              <a:buFont typeface="Arial"/>
              <a:buChar char="•"/>
            </a:pPr>
            <a:r>
              <a:rPr lang="en-US" baseline="0" dirty="0"/>
              <a:t>How is coding creative? [connect coding to another way of being creative, like singing, dancing, building.]</a:t>
            </a:r>
          </a:p>
          <a:p>
            <a:pPr marL="628650" lvl="1" indent="-171450">
              <a:buFont typeface="Arial"/>
              <a:buChar char="•"/>
            </a:pPr>
            <a:r>
              <a:rPr lang="en-US" baseline="0" dirty="0"/>
              <a:t>Who is coding for? [working to get beyond myths like boys, those good at math, etc.]</a:t>
            </a:r>
          </a:p>
          <a:p>
            <a:endParaRPr lang="en-US" b="1" u="sng" dirty="0"/>
          </a:p>
          <a:p>
            <a:r>
              <a:rPr lang="en-US" b="1" u="sng" dirty="0"/>
              <a:t>SLIDE GOAL:</a:t>
            </a:r>
          </a:p>
          <a:p>
            <a:endParaRPr lang="en-US" b="1" dirty="0"/>
          </a:p>
          <a:p>
            <a:r>
              <a:rPr lang="en-US" b="0" dirty="0"/>
              <a:t>To return to the initial question, and to see how people’s preconceived notions about coding</a:t>
            </a:r>
            <a:r>
              <a:rPr lang="en-US" b="0" baseline="0" dirty="0"/>
              <a:t> have changed.</a:t>
            </a:r>
            <a:endParaRPr lang="en-US" b="0" dirty="0"/>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dirty="0">
              <a:effectLst/>
            </a:endParaRPr>
          </a:p>
          <a:p>
            <a:r>
              <a:rPr lang="en-US" dirty="0">
                <a:effectLst/>
              </a:rPr>
              <a:t>N/A</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en-US"/>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r>
              <a:rPr lang="en-US" b="0" u="none" dirty="0"/>
              <a:t>“What do you think you could create with coding?</a:t>
            </a:r>
            <a:r>
              <a:rPr lang="en-US" b="0" u="none" baseline="0" dirty="0"/>
              <a:t> </a:t>
            </a:r>
            <a:r>
              <a:rPr lang="en-US" sz="1200" kern="1200" dirty="0">
                <a:solidFill>
                  <a:schemeClr val="tx1"/>
                </a:solidFill>
                <a:effectLst/>
                <a:latin typeface="+mn-lt"/>
                <a:ea typeface="+mn-ea"/>
                <a:cs typeface="+mn-cs"/>
              </a:rPr>
              <a:t>Coding can be applied to anything that you care about.”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*EXAMPLES TO MENTION</a:t>
            </a:r>
            <a:endParaRPr lang="en-US" dirty="0"/>
          </a:p>
          <a:p>
            <a:pPr marL="628650" lvl="1" indent="-171450">
              <a:buFont typeface="Arial"/>
              <a:buChar char="•"/>
            </a:pPr>
            <a:r>
              <a:rPr lang="en-US" sz="1200" kern="1200" dirty="0">
                <a:solidFill>
                  <a:schemeClr val="tx1"/>
                </a:solidFill>
                <a:effectLst/>
                <a:latin typeface="+mn-lt"/>
                <a:ea typeface="+mn-ea"/>
                <a:cs typeface="+mn-cs"/>
              </a:rPr>
              <a:t>If you care about </a:t>
            </a:r>
            <a:r>
              <a:rPr lang="en-US" sz="1200" b="1" kern="1200" dirty="0">
                <a:solidFill>
                  <a:schemeClr val="tx1"/>
                </a:solidFill>
                <a:effectLst/>
                <a:latin typeface="+mn-lt"/>
                <a:ea typeface="+mn-ea"/>
                <a:cs typeface="+mn-cs"/>
              </a:rPr>
              <a:t>volunteering</a:t>
            </a:r>
            <a:r>
              <a:rPr lang="en-US" sz="1200" kern="1200" dirty="0">
                <a:solidFill>
                  <a:schemeClr val="tx1"/>
                </a:solidFill>
                <a:effectLst/>
                <a:latin typeface="+mn-lt"/>
                <a:ea typeface="+mn-ea"/>
                <a:cs typeface="+mn-cs"/>
              </a:rPr>
              <a:t>, you could build a website that helps recruit friends and others to volunteer with them.</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If you care about </a:t>
            </a:r>
            <a:r>
              <a:rPr lang="en-US" sz="1200" b="1" kern="1200" dirty="0">
                <a:solidFill>
                  <a:schemeClr val="tx1"/>
                </a:solidFill>
                <a:effectLst/>
                <a:latin typeface="+mn-lt"/>
                <a:ea typeface="+mn-ea"/>
                <a:cs typeface="+mn-cs"/>
              </a:rPr>
              <a:t>sports </a:t>
            </a:r>
            <a:r>
              <a:rPr lang="en-US" sz="1200" kern="1200" dirty="0">
                <a:solidFill>
                  <a:schemeClr val="tx1"/>
                </a:solidFill>
                <a:effectLst/>
                <a:latin typeface="+mn-lt"/>
                <a:ea typeface="+mn-ea"/>
                <a:cs typeface="+mn-cs"/>
              </a:rPr>
              <a:t>can build an app that shows stats of their favorite team.</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If you love </a:t>
            </a:r>
            <a:r>
              <a:rPr lang="en-US" sz="1200" b="1" kern="1200" dirty="0">
                <a:solidFill>
                  <a:schemeClr val="tx1"/>
                </a:solidFill>
                <a:effectLst/>
                <a:latin typeface="+mn-lt"/>
                <a:ea typeface="+mn-ea"/>
                <a:cs typeface="+mn-cs"/>
              </a:rPr>
              <a:t>music</a:t>
            </a:r>
            <a:r>
              <a:rPr lang="en-US" sz="1200" kern="1200" dirty="0">
                <a:solidFill>
                  <a:schemeClr val="tx1"/>
                </a:solidFill>
                <a:effectLst/>
                <a:latin typeface="+mn-lt"/>
                <a:ea typeface="+mn-ea"/>
                <a:cs typeface="+mn-cs"/>
              </a:rPr>
              <a:t>, you can create a website that shares weekly playlists and album reviews to share with friends. </a:t>
            </a:r>
            <a:endParaRPr lang="en-US" dirty="0">
              <a:effectLst/>
            </a:endParaRPr>
          </a:p>
          <a:p>
            <a:endParaRPr lang="en-US" b="1" u="sng" dirty="0"/>
          </a:p>
          <a:p>
            <a:r>
              <a:rPr lang="en-US" b="1" u="sng" dirty="0"/>
              <a:t>SLIDE GOAL:</a:t>
            </a:r>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To re-emphasize that</a:t>
            </a:r>
            <a:r>
              <a:rPr lang="en-US" b="0" u="none" baseline="0" dirty="0"/>
              <a:t> the possibilities are endless when it comes to coding. </a:t>
            </a:r>
            <a:r>
              <a:rPr lang="en-US" sz="1200" kern="1200" dirty="0">
                <a:solidFill>
                  <a:schemeClr val="tx1"/>
                </a:solidFill>
                <a:effectLst/>
                <a:latin typeface="+mn-lt"/>
                <a:ea typeface="+mn-ea"/>
                <a:cs typeface="+mn-cs"/>
              </a:rPr>
              <a:t>This is an opportunity to highlight the passions of participants in the room and try and highlight how they can apply coding to what they care about. </a:t>
            </a:r>
            <a:endParaRPr lang="en-US" b="0" u="none" dirty="0"/>
          </a:p>
          <a:p>
            <a:endParaRPr lang="en-US" b="1" dirty="0"/>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en-US"/>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“Now that you’re on your way to being a coding expert, here are a few</a:t>
            </a:r>
            <a:r>
              <a:rPr lang="en-US" b="0" u="none" baseline="0" dirty="0"/>
              <a:t> free resources for you to check out! Make sure to write down these links, and keep coding!”</a:t>
            </a:r>
            <a:endParaRPr lang="en-US" b="0" u="none" dirty="0"/>
          </a:p>
          <a:p>
            <a:endParaRPr lang="en-US" b="1" u="sng" dirty="0"/>
          </a:p>
          <a:p>
            <a:r>
              <a:rPr lang="en-US" b="1" u="sng" dirty="0"/>
              <a:t>SLIDE GOAL:</a:t>
            </a:r>
          </a:p>
          <a:p>
            <a:endParaRPr lang="en-US" b="1" u="sng" dirty="0"/>
          </a:p>
          <a:p>
            <a:r>
              <a:rPr lang="en-US" b="0" u="none" dirty="0"/>
              <a:t>To encourage young people to take</a:t>
            </a:r>
            <a:r>
              <a:rPr lang="en-US" b="0" u="none" baseline="0" dirty="0"/>
              <a:t> a next step with coding.</a:t>
            </a:r>
          </a:p>
          <a:p>
            <a:endParaRPr lang="en-US" b="0" u="none" baseline="0" dirty="0"/>
          </a:p>
          <a:p>
            <a:r>
              <a:rPr lang="en-US" b="1" u="sng" baseline="0" dirty="0"/>
              <a:t>FACILITATOR NOTE:</a:t>
            </a:r>
          </a:p>
          <a:p>
            <a:r>
              <a:rPr lang="en-US" sz="1200" kern="1200" dirty="0">
                <a:solidFill>
                  <a:schemeClr val="tx1"/>
                </a:solidFill>
                <a:effectLst/>
                <a:latin typeface="+mn-lt"/>
                <a:ea typeface="+mn-ea"/>
                <a:cs typeface="+mn-cs"/>
              </a:rPr>
              <a:t>Participants may access their </a:t>
            </a:r>
            <a:r>
              <a:rPr lang="en-US" sz="1200" b="1" kern="1200" dirty="0">
                <a:solidFill>
                  <a:schemeClr val="tx1"/>
                </a:solidFill>
                <a:effectLst/>
                <a:latin typeface="+mn-lt"/>
                <a:ea typeface="+mn-ea"/>
                <a:cs typeface="+mn-cs"/>
              </a:rPr>
              <a:t>Hour of Code certificates </a:t>
            </a:r>
            <a:r>
              <a:rPr lang="en-US" sz="1200" kern="1200" dirty="0">
                <a:solidFill>
                  <a:schemeClr val="tx1"/>
                </a:solidFill>
                <a:effectLst/>
                <a:latin typeface="+mn-lt"/>
                <a:ea typeface="+mn-ea"/>
                <a:cs typeface="+mn-cs"/>
              </a:rPr>
              <a:t>at any time after they have started their Hour of Code tutorial, and after their Hour of Code</a:t>
            </a:r>
            <a:r>
              <a:rPr lang="en-US" sz="1200" kern="1200" baseline="30000" dirty="0">
                <a:solidFill>
                  <a:schemeClr val="tx1"/>
                </a:solidFill>
                <a:effectLst/>
                <a:latin typeface="+mn-lt"/>
                <a:ea typeface="+mn-ea"/>
                <a:cs typeface="+mn-cs"/>
              </a:rPr>
              <a:t>TM</a:t>
            </a:r>
            <a:r>
              <a:rPr lang="en-US" sz="1200" kern="1200" dirty="0">
                <a:solidFill>
                  <a:schemeClr val="tx1"/>
                </a:solidFill>
                <a:effectLst/>
                <a:latin typeface="+mn-lt"/>
                <a:ea typeface="+mn-ea"/>
                <a:cs typeface="+mn-cs"/>
              </a:rPr>
              <a:t> event, at code.org.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Adjust what is put on additional resource slide by appropriateness for audience:</a:t>
            </a:r>
          </a:p>
          <a:p>
            <a:endParaRPr lang="en-US" sz="1200" b="1" u="none" kern="1200" dirty="0">
              <a:solidFill>
                <a:schemeClr val="tx1"/>
              </a:solidFill>
              <a:effectLst/>
              <a:latin typeface="+mn-lt"/>
              <a:ea typeface="+mn-ea"/>
              <a:cs typeface="+mn-cs"/>
            </a:endParaRPr>
          </a:p>
          <a:p>
            <a:r>
              <a:rPr lang="en-US" sz="1200" b="1" u="none" kern="1200" dirty="0">
                <a:solidFill>
                  <a:schemeClr val="tx1"/>
                </a:solidFill>
                <a:effectLst/>
                <a:latin typeface="+mn-lt"/>
                <a:ea typeface="+mn-ea"/>
                <a:cs typeface="+mn-cs"/>
              </a:rPr>
              <a:t>Participants can upload their code into Minecraft: Education Edition and/or Minecraft on Windows 10 if available.</a:t>
            </a:r>
          </a:p>
          <a:p>
            <a:r>
              <a:rPr lang="en-US" sz="1200" b="0" u="none" kern="1200" dirty="0">
                <a:solidFill>
                  <a:schemeClr val="tx1"/>
                </a:solidFill>
                <a:effectLst/>
                <a:latin typeface="+mn-lt"/>
                <a:ea typeface="+mn-ea"/>
                <a:cs typeface="+mn-cs"/>
              </a:rPr>
              <a:t>Participants can use Code Studio to import their code into the real game – and watch their code come to life!</a:t>
            </a:r>
          </a:p>
          <a:p>
            <a:endParaRPr lang="en-US"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Explore Minecraft: Education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Minecraft: Education Edition is built for schools, and comes with classroom management tools, lesson plans, and more. For more information, visit </a:t>
            </a:r>
            <a:r>
              <a:rPr lang="en-US" sz="1200" u="sng" kern="1200" dirty="0">
                <a:solidFill>
                  <a:schemeClr val="tx1"/>
                </a:solidFill>
                <a:effectLst/>
                <a:latin typeface="+mn-lt"/>
                <a:ea typeface="+mn-ea"/>
                <a:cs typeface="+mn-cs"/>
                <a:hlinkClick r:id="rId3"/>
              </a:rPr>
              <a:t>https://education.minecraft.net</a:t>
            </a:r>
            <a:r>
              <a:rPr lang="en-US" sz="1200" kern="1200" dirty="0">
                <a:solidFill>
                  <a:schemeClr val="tx1"/>
                </a:solidFill>
                <a:effectLst/>
                <a:latin typeface="+mn-lt"/>
                <a:ea typeface="+mn-ea"/>
                <a:cs typeface="+mn-cs"/>
              </a:rPr>
              <a:t>.</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Explore ways to bring digital skills, from digital literacy to computer science education, to your community</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https://Microsoft.com/digitalskills    </a:t>
            </a:r>
          </a:p>
          <a:p>
            <a:endParaRPr lang="en-US" b="0" u="none" dirty="0"/>
          </a:p>
          <a:p>
            <a:r>
              <a:rPr lang="en-US" sz="1200" b="1" kern="1200" dirty="0">
                <a:solidFill>
                  <a:schemeClr val="tx1"/>
                </a:solidFill>
                <a:effectLst/>
                <a:latin typeface="+mn-lt"/>
                <a:ea typeface="+mn-ea"/>
                <a:cs typeface="+mn-cs"/>
              </a:rPr>
              <a:t>Code.org (</a:t>
            </a:r>
            <a:r>
              <a:rPr lang="en-US" sz="1200" b="1" kern="1200" dirty="0">
                <a:solidFill>
                  <a:schemeClr val="tx1"/>
                </a:solidFill>
                <a:effectLst/>
                <a:latin typeface="+mn-lt"/>
                <a:ea typeface="+mn-ea"/>
                <a:cs typeface="+mn-cs"/>
                <a:hlinkClick r:id="rId4"/>
              </a:rPr>
              <a:t>https://code.org/educate</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Go beyond an Hour of Code with </a:t>
            </a:r>
            <a:r>
              <a:rPr lang="en-US" sz="1200" kern="1200" dirty="0" err="1">
                <a:solidFill>
                  <a:schemeClr val="tx1"/>
                </a:solidFill>
                <a:effectLst/>
                <a:latin typeface="+mn-lt"/>
                <a:ea typeface="+mn-ea"/>
                <a:cs typeface="+mn-cs"/>
              </a:rPr>
              <a:t>Code.org's</a:t>
            </a:r>
            <a:r>
              <a:rPr lang="en-US" sz="1200" kern="1200" dirty="0">
                <a:solidFill>
                  <a:schemeClr val="tx1"/>
                </a:solidFill>
                <a:effectLst/>
                <a:latin typeface="+mn-lt"/>
                <a:ea typeface="+mn-ea"/>
                <a:cs typeface="+mn-cs"/>
              </a:rPr>
              <a:t> tools for educators. You don't need any experience to start teaching computer science in your classroom. Code.org offers curriculum, lesson plans, high quality professional learning programs, and tons of great tools for all grade levels—everything you need, all at no cost. Go to </a:t>
            </a:r>
            <a:r>
              <a:rPr lang="en-US" sz="1200" kern="1200" dirty="0">
                <a:solidFill>
                  <a:schemeClr val="tx1"/>
                </a:solidFill>
                <a:effectLst/>
                <a:latin typeface="+mn-lt"/>
                <a:ea typeface="+mn-ea"/>
                <a:cs typeface="+mn-cs"/>
                <a:hlinkClick r:id="rId5"/>
              </a:rPr>
              <a:t>code.org/educate</a:t>
            </a:r>
            <a:r>
              <a:rPr lang="en-US" sz="1200" kern="1200" dirty="0">
                <a:solidFill>
                  <a:schemeClr val="tx1"/>
                </a:solidFill>
                <a:effectLst/>
                <a:latin typeface="+mn-lt"/>
                <a:ea typeface="+mn-ea"/>
                <a:cs typeface="+mn-cs"/>
              </a:rPr>
              <a:t> and choose your grade level to get started!</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Code Studio (</a:t>
            </a:r>
            <a:r>
              <a:rPr lang="en-US" sz="1200" b="1" kern="1200" dirty="0">
                <a:solidFill>
                  <a:schemeClr val="tx1"/>
                </a:solidFill>
                <a:effectLst/>
                <a:latin typeface="+mn-lt"/>
                <a:ea typeface="+mn-ea"/>
                <a:cs typeface="+mn-cs"/>
                <a:hlinkClick r:id="rId6"/>
              </a:rPr>
              <a:t>https://studio.code.org</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Did you have fun during the Hour of Code? The world of computer science has a lot more to explore! Code Studio features puzzles, games, and courses for all ages. Learn how to make your own games and apps, and then share them with your friends. Go to </a:t>
            </a:r>
            <a:r>
              <a:rPr lang="en-US" sz="1200" kern="1200" dirty="0">
                <a:solidFill>
                  <a:schemeClr val="tx1"/>
                </a:solidFill>
                <a:effectLst/>
                <a:latin typeface="+mn-lt"/>
                <a:ea typeface="+mn-ea"/>
                <a:cs typeface="+mn-cs"/>
                <a:hlinkClick r:id="rId7"/>
              </a:rPr>
              <a:t>studio.code.org</a:t>
            </a:r>
            <a:r>
              <a:rPr lang="en-US" sz="1200" kern="1200" dirty="0">
                <a:solidFill>
                  <a:schemeClr val="tx1"/>
                </a:solidFill>
                <a:effectLst/>
                <a:latin typeface="+mn-lt"/>
                <a:ea typeface="+mn-ea"/>
                <a:cs typeface="+mn-cs"/>
              </a:rPr>
              <a:t> and start today!</a:t>
            </a:r>
          </a:p>
          <a:p>
            <a:endParaRPr lang="en-US" b="1" dirty="0"/>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en-US"/>
          </a:p>
        </p:txBody>
      </p:sp>
    </p:spTree>
    <p:extLst>
      <p:ext uri="{BB962C8B-B14F-4D97-AF65-F5344CB8AC3E}">
        <p14:creationId xmlns:p14="http://schemas.microsoft.com/office/powerpoint/2010/main" val="179175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 </a:t>
            </a:r>
          </a:p>
          <a:p>
            <a:endParaRPr lang="en-US" b="1" u="sng" dirty="0"/>
          </a:p>
          <a:p>
            <a:endParaRPr lang="en-US" b="1" u="sng" dirty="0"/>
          </a:p>
          <a:p>
            <a:r>
              <a:rPr lang="en-US" b="1" u="sng" dirty="0"/>
              <a:t>SLIDE GOAL:</a:t>
            </a:r>
            <a:r>
              <a:rPr lang="en-US" b="0" u="none" baseline="0" dirty="0"/>
              <a:t> </a:t>
            </a:r>
          </a:p>
          <a:p>
            <a:endParaRPr lang="en-US" b="0" u="none" baseline="0" dirty="0"/>
          </a:p>
          <a:p>
            <a:r>
              <a:rPr lang="en-US" b="0" u="none" baseline="0" dirty="0"/>
              <a:t>To conclude event</a:t>
            </a:r>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image is to be swapped out, make sure it fits the following criteria: </a:t>
            </a:r>
            <a:endParaRPr lang="en-US" dirty="0"/>
          </a:p>
          <a:p>
            <a:pPr marL="628650" lvl="1" indent="-171450">
              <a:buFont typeface="Arial"/>
              <a:buChar char="•"/>
            </a:pPr>
            <a:r>
              <a:rPr lang="en-US" sz="1200" kern="1200" dirty="0">
                <a:solidFill>
                  <a:schemeClr val="tx1"/>
                </a:solidFill>
                <a:effectLst/>
                <a:latin typeface="+mn-lt"/>
                <a:ea typeface="+mn-ea"/>
                <a:cs typeface="+mn-cs"/>
              </a:rPr>
              <a:t>Contains males and females </a:t>
            </a:r>
          </a:p>
          <a:p>
            <a:pPr marL="628650" lvl="1" indent="-171450">
              <a:buFont typeface="Arial"/>
              <a:buChar char="•"/>
            </a:pPr>
            <a:r>
              <a:rPr lang="en-US" sz="1200" kern="1200" dirty="0">
                <a:solidFill>
                  <a:schemeClr val="tx1"/>
                </a:solidFill>
                <a:effectLst/>
                <a:latin typeface="+mn-lt"/>
                <a:ea typeface="+mn-ea"/>
                <a:cs typeface="+mn-cs"/>
              </a:rPr>
              <a:t>Shows the participants having a good time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Contains a group of people, not just individuals </a:t>
            </a:r>
            <a:endParaRPr lang="en-US"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en-US"/>
          </a:p>
        </p:txBody>
      </p:sp>
    </p:spTree>
    <p:extLst>
      <p:ext uri="{BB962C8B-B14F-4D97-AF65-F5344CB8AC3E}">
        <p14:creationId xmlns:p14="http://schemas.microsoft.com/office/powerpoint/2010/main" val="337137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Copyright 2017: </a:t>
            </a:r>
          </a:p>
          <a:p>
            <a:r>
              <a:rPr lang="en-US" sz="1200" kern="1200" dirty="0">
                <a:solidFill>
                  <a:schemeClr val="tx1"/>
                </a:solidFill>
                <a:effectLst/>
                <a:latin typeface="+mn-lt"/>
                <a:ea typeface="+mn-ea"/>
                <a:cs typeface="+mn-cs"/>
              </a:rPr>
              <a:t>This presentation is licensed, not sold. You may not copy, adapt, modify, prepare derivative works of, distribute, publicly display, sell or use this content for commercial purposes without the express prior written consent of Microsoft Corporation.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presentation is provided to you "as-is". Microsoft makes no warranties, express or implied.  Information and views expressed in this presentation, including URL and other Internet Web site references, may change without notice.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Some examples depicted herein are provided for illustration only and are fictitious.  No real association or connection is intended or should be inferred.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may use this presentation for your personal use, and with classrooms and students as part of code.org and other coding events.  This presentation does not provide you with any legal rights to any intellectual property in any Microsoft product.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Microsoft and the trademarks listed at </a:t>
            </a:r>
            <a:r>
              <a:rPr lang="en-US" sz="1200" kern="1200" dirty="0">
                <a:solidFill>
                  <a:schemeClr val="tx1"/>
                </a:solidFill>
                <a:effectLst/>
                <a:latin typeface="+mn-lt"/>
                <a:ea typeface="+mn-ea"/>
                <a:cs typeface="+mn-cs"/>
                <a:hlinkClick r:id="rId3"/>
              </a:rPr>
              <a:t>http://www.microsoft.com/en-us/legal/intellectualproperty/trademarks/en-us.aspx </a:t>
            </a:r>
            <a:r>
              <a:rPr lang="en-US" sz="1200" kern="1200" dirty="0">
                <a:solidFill>
                  <a:schemeClr val="tx1"/>
                </a:solidFill>
                <a:effectLst/>
                <a:latin typeface="+mn-lt"/>
                <a:ea typeface="+mn-ea"/>
                <a:cs typeface="+mn-cs"/>
              </a:rPr>
              <a:t>are trademarks of the Microsoft group of companies.  All other marks are property of their respective owners.</a:t>
            </a:r>
          </a:p>
          <a:p>
            <a:endParaRPr lang="en-US"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 Code.org, 2016. Code.org®, the CODE logo and Hour of Code® are trademarks of Code.org</a:t>
            </a: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mn-lt"/>
                <a:ea typeface="+mn-ea"/>
                <a:cs typeface="+mn-cs"/>
              </a:rPr>
              <a:t>Mojang</a:t>
            </a:r>
            <a:r>
              <a:rPr kumimoji="0" lang="en-US" sz="1200" b="0" i="0" u="none" strike="noStrike" kern="1200" cap="none" spc="0" normalizeH="0" baseline="0" noProof="0" dirty="0">
                <a:ln>
                  <a:noFill/>
                </a:ln>
                <a:solidFill>
                  <a:prstClr val="black"/>
                </a:solidFill>
                <a:effectLst/>
                <a:uLnTx/>
                <a:uFillTx/>
                <a:latin typeface="+mn-lt"/>
                <a:ea typeface="+mn-ea"/>
                <a:cs typeface="+mn-cs"/>
              </a:rPr>
              <a:t> © 2016. "Minecraft" is a trademark of </a:t>
            </a:r>
            <a:r>
              <a:rPr kumimoji="0" lang="en-US" sz="1200" b="0" i="0" u="none" strike="noStrike" kern="1200" cap="none" spc="0" normalizeH="0" baseline="0" noProof="0" dirty="0" err="1">
                <a:ln>
                  <a:noFill/>
                </a:ln>
                <a:solidFill>
                  <a:prstClr val="black"/>
                </a:solidFill>
                <a:effectLst/>
                <a:uLnTx/>
                <a:uFillTx/>
                <a:latin typeface="+mn-lt"/>
                <a:ea typeface="+mn-ea"/>
                <a:cs typeface="+mn-cs"/>
              </a:rPr>
              <a:t>Mojang</a:t>
            </a:r>
            <a:r>
              <a:rPr kumimoji="0" lang="en-US" sz="1200" b="0" i="0" u="none" strike="noStrike" kern="1200" cap="none" spc="0" normalizeH="0" baseline="0" noProof="0" dirty="0">
                <a:ln>
                  <a:noFill/>
                </a:ln>
                <a:solidFill>
                  <a:prstClr val="black"/>
                </a:solidFill>
                <a:effectLst/>
                <a:uLnTx/>
                <a:uFillTx/>
                <a:latin typeface="+mn-lt"/>
                <a:ea typeface="+mn-ea"/>
                <a:cs typeface="+mn-cs"/>
              </a:rPr>
              <a:t> AB</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 2016 Microsoft Corporation. All rights reserved.</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7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“What do</a:t>
            </a:r>
            <a:r>
              <a:rPr lang="en-US" b="0" u="none" baseline="0" dirty="0"/>
              <a:t> you think of when you hear ‘coding’? Take a few minutes to think about “coding” and what it means to you.”</a:t>
            </a:r>
          </a:p>
          <a:p>
            <a:endParaRPr lang="en-US" b="0" u="none" baseline="0" dirty="0"/>
          </a:p>
          <a:p>
            <a:r>
              <a:rPr lang="en-US" b="0" u="none" baseline="0" dirty="0"/>
              <a:t>[prompt for discussion]</a:t>
            </a:r>
          </a:p>
          <a:p>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“Now let’s</a:t>
            </a:r>
            <a:r>
              <a:rPr lang="en-US" b="0" u="none" baseline="0" dirty="0"/>
              <a:t> watch a short video that shows you just how popular coding has become, and how many young people, like you, have tried it!”</a:t>
            </a:r>
          </a:p>
          <a:p>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SLIDE GOAL:</a:t>
            </a:r>
            <a:r>
              <a:rPr lang="en-US" b="0" u="none"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a:defRPr/>
            </a:pPr>
            <a:r>
              <a:rPr lang="en-US"/>
              <a:t>Goal: to </a:t>
            </a:r>
            <a:r>
              <a:rPr lang="en-US" b="0" u="none" baseline="0" dirty="0"/>
              <a:t>prompt a discussion and gauge what preconceived notions young people might have about coding. We know there are some general misperceptions about coding and computer science: That it is only for those good at math, “geeks”, or is mostly for boys.</a:t>
            </a:r>
            <a:r>
              <a:rPr lang="en-US" b="1" u="none" kern="1200" baseline="0">
                <a:effectLst/>
                <a:latin typeface="+mn-lt"/>
                <a:ea typeface="+mn-ea"/>
                <a:cs typeface="+mn-cs"/>
              </a:rPr>
              <a:t> </a:t>
            </a:r>
            <a:r>
              <a:rPr lang="en-US" kern="1200">
                <a:effectLst/>
                <a:latin typeface="+mn-lt"/>
                <a:ea typeface="+mn-ea"/>
                <a:cs typeface="+mn-cs"/>
              </a:rPr>
              <a:t>In the next slides, we’ll correct any misperceptions about coding to change the participants view before we move into the tutorial.</a:t>
            </a:r>
            <a:r>
              <a:rPr lang="en-US"/>
              <a:t> </a:t>
            </a:r>
            <a:endParaRPr lang="en-US" b="1" u="sng"/>
          </a:p>
          <a:p>
            <a:endParaRPr lang="en-US" b="1" dirty="0"/>
          </a:p>
          <a:p>
            <a:r>
              <a:rPr lang="en-US" b="1" u="sng" dirty="0"/>
              <a:t>FACILITATOR NOTES:</a:t>
            </a:r>
          </a:p>
          <a:p>
            <a:r>
              <a:rPr lang="en-US" b="0" u="none" dirty="0"/>
              <a:t>Careful, don’t reinforce myths by prompting with them. Ask your group what they think! You may be surprised!</a:t>
            </a:r>
          </a:p>
          <a:p>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dirty="0"/>
              <a:t>“First,</a:t>
            </a:r>
            <a:r>
              <a:rPr lang="en-US" b="0" u="none" baseline="0" dirty="0"/>
              <a:t> we’re going to watch a short video that shows you just how popular coding has become in the past few years, and how many young people, like you, have tried it!”</a:t>
            </a:r>
          </a:p>
          <a:p>
            <a:endParaRPr lang="en-US"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en-US"/>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SLIDE</a:t>
            </a:r>
            <a:r>
              <a:rPr lang="en-US" b="1" u="sng" baseline="0"/>
              <a:t> GOAL:</a:t>
            </a:r>
          </a:p>
          <a:p>
            <a:endParaRPr lang="en-US" b="1" u="sng"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a:t>To get young people excited about the </a:t>
            </a:r>
            <a:r>
              <a:rPr lang="en-US" sz="120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1200" b="0" u="none" baseline="0">
                <a:solidFill>
                  <a:schemeClr val="bg1"/>
                </a:solidFill>
                <a:latin typeface="Segoe UI Light" panose="020B0502040204020203" pitchFamily="34" charset="0"/>
                <a:ea typeface="Segoe Pro Light" charset="0"/>
                <a:cs typeface="Segoe UI Light" panose="020B0502040204020203" pitchFamily="34" charset="0"/>
              </a:rPr>
              <a:t> </a:t>
            </a:r>
            <a:r>
              <a:rPr lang="en-US" b="0" u="none" baseline="0"/>
              <a:t>tutorial.</a:t>
            </a:r>
            <a:endParaRPr lang="en-US" b="1" u="sng"/>
          </a:p>
          <a:p>
            <a:endParaRPr lang="en-US" b="1" u="sng"/>
          </a:p>
          <a:p>
            <a:r>
              <a:rPr lang="en-US" b="1" u="sng"/>
              <a:t>IMAGE INSTRUCTIONS</a:t>
            </a:r>
            <a:r>
              <a:rPr lang="en-US" b="1" u="sng" baseline="0"/>
              <a:t> FOR THIS SLIDE:</a:t>
            </a:r>
            <a:endParaRPr lang="en-US" sz="1200" u="sng"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a:t>The</a:t>
            </a:r>
            <a:r>
              <a:rPr lang="en-US" baseline="0"/>
              <a:t> video should play automatically.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If you’d like to change the language or the subtitles, you can do so at the below link by clicking the ‘settings’ gear in the lower right hand corner of the video. You may need to re-embed the link if you do:  https://www.youtube.com/watch?t=1&amp;v=2DxWIxec6yo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Additional videos can be located at code.org, and substituted if you are looking for a different message for your audience.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2005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a:t>
            </a:r>
            <a:r>
              <a:rPr lang="en-US" b="0" u="none" baseline="0" dirty="0"/>
              <a:t>L</a:t>
            </a:r>
            <a:r>
              <a:rPr lang="en-US" b="0" u="none" dirty="0"/>
              <a:t>et’s talk</a:t>
            </a:r>
            <a:r>
              <a:rPr lang="en-US" b="0" u="none" baseline="0" dirty="0"/>
              <a:t> about what coding </a:t>
            </a:r>
            <a:r>
              <a:rPr lang="en-US" b="0" i="1" u="none" baseline="0" dirty="0"/>
              <a:t>isn’t</a:t>
            </a:r>
            <a:r>
              <a:rPr lang="en-US" b="0" u="none" baseline="0" dirty="0"/>
              <a:t>. Coding isn’t something that you have to do on your own, and it’s not as hard as you might think it is!”</a:t>
            </a:r>
            <a:endParaRPr lang="en-US" b="1" u="sng" dirty="0"/>
          </a:p>
          <a:p>
            <a:endParaRPr lang="en-US" b="1" u="sng" dirty="0"/>
          </a:p>
          <a:p>
            <a:r>
              <a:rPr lang="en-US" b="1" u="sng" dirty="0"/>
              <a:t>SLIDE GOAL: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Slides 5-8 are meant to break</a:t>
            </a:r>
            <a:r>
              <a:rPr lang="en-US" sz="1200" kern="1200" baseline="0" dirty="0">
                <a:solidFill>
                  <a:schemeClr val="tx1"/>
                </a:solidFill>
                <a:effectLst/>
                <a:latin typeface="+mn-lt"/>
                <a:ea typeface="+mn-ea"/>
                <a:cs typeface="+mn-cs"/>
              </a:rPr>
              <a:t> down the preconceived notions young people aged 11-14 have on what people who code look like, and what coding is actually is. We really want to help these young people break the stereotypes by letting them know that c</a:t>
            </a:r>
            <a:r>
              <a:rPr lang="en-US" sz="1200" kern="1200" dirty="0">
                <a:solidFill>
                  <a:schemeClr val="tx1"/>
                </a:solidFill>
                <a:effectLst/>
                <a:latin typeface="+mn-lt"/>
                <a:ea typeface="+mn-ea"/>
                <a:cs typeface="+mn-cs"/>
              </a:rPr>
              <a:t>oding isn’t: </a:t>
            </a:r>
            <a:endParaRPr lang="en-US" dirty="0"/>
          </a:p>
          <a:p>
            <a:pPr marL="628650" lvl="1" indent="-171450">
              <a:buFont typeface="Arial"/>
              <a:buChar char="•"/>
            </a:pPr>
            <a:r>
              <a:rPr lang="en-US" sz="1200" kern="1200" dirty="0">
                <a:solidFill>
                  <a:schemeClr val="tx1"/>
                </a:solidFill>
                <a:effectLst/>
                <a:latin typeface="+mn-lt"/>
                <a:ea typeface="+mn-ea"/>
                <a:cs typeface="+mn-cs"/>
              </a:rPr>
              <a:t>A solitary activity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 masculine activity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Only for “geeks”</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Only for people who are good at math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Just for people that want to develop computer programs </a:t>
            </a:r>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en-US"/>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a:defRPr/>
            </a:pPr>
            <a:r>
              <a:rPr lang="en-US" b="0" u="none" dirty="0"/>
              <a:t>“Coding also isn’t</a:t>
            </a:r>
            <a:r>
              <a:rPr lang="en-US" b="1" u="none" dirty="0"/>
              <a:t> </a:t>
            </a:r>
            <a:r>
              <a:rPr lang="en-US" b="0" u="none" dirty="0"/>
              <a:t>sitting at a desk by yourself for hours on end</a:t>
            </a:r>
            <a:r>
              <a:rPr lang="en-US" b="0" u="none" baseline="0" dirty="0"/>
              <a:t>! Diverse coding teams make better solutions and better software products.</a:t>
            </a:r>
            <a:r>
              <a:rPr lang="en-US"/>
              <a:t> </a:t>
            </a:r>
            <a:endParaRPr lang="en-US" b="1" u="sng"/>
          </a:p>
          <a:p>
            <a:endParaRPr lang="en-US" b="1" u="sng" dirty="0"/>
          </a:p>
          <a:p>
            <a:r>
              <a:rPr lang="en-US" b="1" u="sng" dirty="0"/>
              <a:t>SLIDE GOAL: </a:t>
            </a:r>
          </a:p>
          <a:p>
            <a:endParaRPr lang="en-US" b="1" u="sng" dirty="0"/>
          </a:p>
          <a:p>
            <a:r>
              <a:rPr lang="en-US" dirty="0"/>
              <a:t>Coding is for everyone. Diverse coding teams make better software products.</a:t>
            </a:r>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en-US"/>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t>SAMPLE SCRIPT:</a:t>
            </a:r>
          </a:p>
          <a:p>
            <a:endParaRPr lang="en-US" b="1" u="sng"/>
          </a:p>
          <a:p>
            <a:r>
              <a:rPr lang="en-US" b="0" u="none"/>
              <a:t>“What you might not know is</a:t>
            </a:r>
            <a:r>
              <a:rPr lang="en-US" b="0" u="none" baseline="0"/>
              <a:t> that c</a:t>
            </a:r>
            <a:r>
              <a:rPr lang="en-US" b="0" u="none"/>
              <a:t>oding</a:t>
            </a:r>
            <a:r>
              <a:rPr lang="en-US" b="0" u="none" baseline="0"/>
              <a:t> is </a:t>
            </a:r>
            <a:r>
              <a:rPr lang="en-US" b="0" i="1" u="none" baseline="0"/>
              <a:t>actually </a:t>
            </a:r>
            <a:r>
              <a:rPr lang="en-US" b="0" i="0" u="none" baseline="0"/>
              <a:t>really helpful in the workplace…”</a:t>
            </a:r>
            <a:endParaRPr lang="en-US" b="1" u="sng"/>
          </a:p>
          <a:p>
            <a:endParaRPr lang="en-US" b="1" u="sng"/>
          </a:p>
          <a:p>
            <a:r>
              <a:rPr lang="en-US" b="1" u="sng"/>
              <a:t>SLIDE GOAL:</a:t>
            </a:r>
            <a:endParaRPr lang="en-US" b="0" u="none"/>
          </a:p>
          <a:p>
            <a:endParaRPr lang="en-US" b="0" u="none"/>
          </a:p>
          <a:p>
            <a:pPr marL="0" marR="0" indent="0" algn="l" defTabSz="914400" rtl="0" eaLnBrk="1" fontAlgn="auto" latinLnBrk="0" hangingPunct="1">
              <a:lnSpc>
                <a:spcPct val="100000"/>
              </a:lnSpc>
              <a:spcBef>
                <a:spcPts val="0"/>
              </a:spcBef>
              <a:spcAft>
                <a:spcPts val="0"/>
              </a:spcAft>
              <a:buClrTx/>
              <a:buSzTx/>
              <a:buFontTx/>
              <a:buNone/>
              <a:tabLst/>
              <a:defRPr/>
            </a:pPr>
            <a:r>
              <a:rPr lang="en-US" b="0" u="none"/>
              <a:t>To</a:t>
            </a:r>
            <a:r>
              <a:rPr lang="en-US" b="0" u="none" baseline="0"/>
              <a:t> make people laugh, this slide is a joke and just for fun!</a:t>
            </a:r>
            <a:r>
              <a:rPr lang="en-US" b="1" u="sng" baseline="0"/>
              <a:t> </a:t>
            </a:r>
            <a:endParaRPr lang="en-US" b="1" u="sng"/>
          </a:p>
          <a:p>
            <a:endParaRPr lang="en-US" b="1"/>
          </a:p>
          <a:p>
            <a:r>
              <a:rPr lang="en-US" b="1" u="sng"/>
              <a:t>IMAGE INSTRUCTIONS</a:t>
            </a:r>
            <a:r>
              <a:rPr lang="en-US" b="1" u="sng" baseline="0"/>
              <a:t> FOR THIS SLIDE:</a:t>
            </a:r>
          </a:p>
          <a:p>
            <a:endParaRPr lang="en-US" sz="1200" b="1" u="sng" kern="1200" baseline="0">
              <a:solidFill>
                <a:schemeClr val="tx1"/>
              </a:solidFill>
              <a:effectLst/>
              <a:latin typeface="+mn-lt"/>
              <a:ea typeface="+mn-ea"/>
              <a:cs typeface="+mn-cs"/>
            </a:endParaRPr>
          </a:p>
          <a:p>
            <a:r>
              <a:rPr lang="en-US" sz="1200" b="0" u="none" kern="1200" baseline="0">
                <a:solidFill>
                  <a:schemeClr val="tx1"/>
                </a:solidFill>
                <a:effectLst/>
                <a:latin typeface="+mn-lt"/>
                <a:ea typeface="+mn-ea"/>
                <a:cs typeface="+mn-cs"/>
              </a:rPr>
              <a:t>The image for this slide should just be a silly image or .gif to keep the audience engaged. </a:t>
            </a:r>
            <a:endParaRPr lang="en-US" sz="1200" b="0" u="non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en-US"/>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SAMPLE SCRIPT:</a:t>
            </a:r>
          </a:p>
          <a:p>
            <a:endParaRPr lang="en-US" b="1" u="sng" dirty="0"/>
          </a:p>
          <a:p>
            <a:r>
              <a:rPr lang="en-US" b="0" u="none" dirty="0"/>
              <a:t>“Just kidding!”</a:t>
            </a:r>
          </a:p>
          <a:p>
            <a:endParaRPr lang="en-US" b="1" u="sng" dirty="0"/>
          </a:p>
          <a:p>
            <a:r>
              <a:rPr lang="en-US" b="1" u="sng" dirty="0"/>
              <a:t>SLIDE GOAL:</a:t>
            </a:r>
          </a:p>
          <a:p>
            <a:endParaRPr lang="en-US" b="1" u="sng" dirty="0"/>
          </a:p>
          <a:p>
            <a:r>
              <a:rPr lang="en-US" b="0" u="none" dirty="0"/>
              <a:t>To reveal that the previous slide was a joke.</a:t>
            </a:r>
          </a:p>
          <a:p>
            <a:endParaRPr lang="en-US"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en-US"/>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dirty="0"/>
              <a:t>SAMPLE SCRIPT: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b="0" u="none" dirty="0"/>
              <a:t>“Now, let’s talk about what coding </a:t>
            </a:r>
            <a:r>
              <a:rPr lang="en-US" b="0" i="1" u="none" dirty="0"/>
              <a:t>actually</a:t>
            </a:r>
            <a:r>
              <a:rPr lang="en-US" b="0" u="none" dirty="0"/>
              <a:t> is. You might not know this but</a:t>
            </a:r>
            <a:r>
              <a:rPr lang="en-US" b="0" u="none" baseline="0" dirty="0"/>
              <a:t> it’s </a:t>
            </a:r>
            <a:r>
              <a:rPr lang="en-US" b="0" u="none" dirty="0"/>
              <a:t>a</a:t>
            </a:r>
            <a:r>
              <a:rPr lang="en-US" b="0" u="none" baseline="0" dirty="0"/>
              <a:t> collaborative activity, and it’s for boys </a:t>
            </a:r>
            <a:r>
              <a:rPr lang="en-US" b="0" i="1" u="none" baseline="0" dirty="0"/>
              <a:t>and</a:t>
            </a:r>
            <a:r>
              <a:rPr lang="en-US" b="0" u="none" baseline="0" dirty="0"/>
              <a:t> girls!”</a:t>
            </a:r>
            <a:endParaRPr lang="en-US" b="0" u="none" dirty="0"/>
          </a:p>
          <a:p>
            <a:endParaRPr lang="en-US" b="1" u="sng" dirty="0"/>
          </a:p>
          <a:p>
            <a:r>
              <a:rPr lang="en-US" b="1" u="sng" dirty="0"/>
              <a:t>SLIDE GOAL:</a:t>
            </a:r>
          </a:p>
          <a:p>
            <a:endParaRPr lang="en-US" b="1" u="sng" dirty="0"/>
          </a:p>
          <a:p>
            <a:r>
              <a:rPr lang="en-US" sz="1200" kern="1200" dirty="0">
                <a:solidFill>
                  <a:schemeClr val="tx1"/>
                </a:solidFill>
                <a:effectLst/>
                <a:latin typeface="+mn-lt"/>
                <a:ea typeface="+mn-ea"/>
                <a:cs typeface="+mn-cs"/>
              </a:rPr>
              <a:t>In slides 9-12 we’re visually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showing young people the fun</a:t>
            </a:r>
            <a:r>
              <a:rPr lang="en-US" sz="1200" kern="1200" baseline="0" dirty="0">
                <a:solidFill>
                  <a:schemeClr val="tx1"/>
                </a:solidFill>
                <a:effectLst/>
                <a:latin typeface="+mn-lt"/>
                <a:ea typeface="+mn-ea"/>
                <a:cs typeface="+mn-cs"/>
              </a:rPr>
              <a:t> that can be had with coding. We really want to emphasize that c</a:t>
            </a:r>
            <a:r>
              <a:rPr lang="en-US" sz="1200" kern="1200" dirty="0">
                <a:solidFill>
                  <a:schemeClr val="tx1"/>
                </a:solidFill>
                <a:effectLst/>
                <a:latin typeface="+mn-lt"/>
                <a:ea typeface="+mn-ea"/>
                <a:cs typeface="+mn-cs"/>
              </a:rPr>
              <a:t>oding</a:t>
            </a:r>
            <a:r>
              <a:rPr lang="en-US" sz="1200" b="1" kern="1200" dirty="0">
                <a:solidFill>
                  <a:schemeClr val="tx1"/>
                </a:solidFill>
                <a:effectLst/>
                <a:latin typeface="+mn-lt"/>
                <a:ea typeface="+mn-ea"/>
                <a:cs typeface="+mn-cs"/>
              </a:rPr>
              <a:t> is</a:t>
            </a:r>
            <a:r>
              <a:rPr lang="en-US" sz="1200" kern="1200" dirty="0">
                <a:solidFill>
                  <a:schemeClr val="tx1"/>
                </a:solidFill>
                <a:effectLst/>
                <a:latin typeface="+mn-lt"/>
                <a:ea typeface="+mn-ea"/>
                <a:cs typeface="+mn-cs"/>
              </a:rPr>
              <a:t>: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Collaborative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Any gender</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introverts and extroverts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About problem solving. Coding actually involves very little math.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For people that want to use computers to help them amplify their passions </a:t>
            </a:r>
            <a:endParaRPr lang="en-US" dirty="0">
              <a:effectLst/>
            </a:endParaRPr>
          </a:p>
          <a:p>
            <a:endParaRPr lang="en-US" b="1" dirty="0"/>
          </a:p>
          <a:p>
            <a:r>
              <a:rPr lang="en-US" b="1" u="sng" dirty="0"/>
              <a:t>IMAGE INSTRUCTIONS</a:t>
            </a:r>
            <a:r>
              <a:rPr lang="en-US" b="1" u="sng" baseline="0" dirty="0"/>
              <a:t> FOR THIS SLIDE:</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this image is to be swapped out, make sure it fits the following criteria: </a:t>
            </a:r>
            <a:endParaRPr lang="en-US" dirty="0"/>
          </a:p>
          <a:p>
            <a:pPr marL="628650" lvl="1" indent="-171450">
              <a:buFont typeface="Arial"/>
              <a:buChar char="•"/>
            </a:pPr>
            <a:r>
              <a:rPr lang="en-US" sz="1200" kern="1200" dirty="0">
                <a:solidFill>
                  <a:schemeClr val="tx1"/>
                </a:solidFill>
                <a:effectLst/>
                <a:latin typeface="+mn-lt"/>
                <a:ea typeface="+mn-ea"/>
                <a:cs typeface="+mn-cs"/>
              </a:rPr>
              <a:t>Contains youth of early teens/middle school age </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Shows the participants having a good time with technology</a:t>
            </a:r>
            <a:endParaRPr lang="en-US" dirty="0">
              <a:effectLst/>
            </a:endParaRPr>
          </a:p>
          <a:p>
            <a:pPr marL="628650" lvl="1" indent="-171450">
              <a:buFont typeface="Arial"/>
              <a:buChar char="•"/>
            </a:pPr>
            <a:r>
              <a:rPr lang="en-US" sz="1200" kern="1200" dirty="0">
                <a:solidFill>
                  <a:schemeClr val="tx1"/>
                </a:solidFill>
                <a:effectLst/>
                <a:latin typeface="+mn-lt"/>
                <a:ea typeface="+mn-ea"/>
                <a:cs typeface="+mn-cs"/>
              </a:rPr>
              <a:t>Contains a group of people, not just individuals </a:t>
            </a:r>
          </a:p>
          <a:p>
            <a:pPr marL="628650" lvl="1" indent="-171450">
              <a:buFont typeface="Arial"/>
              <a:buChar char="•"/>
            </a:pPr>
            <a:r>
              <a:rPr lang="en-US" sz="1200" kern="1200" dirty="0">
                <a:solidFill>
                  <a:schemeClr val="tx1"/>
                </a:solidFill>
                <a:effectLst/>
                <a:latin typeface="+mn-lt"/>
                <a:ea typeface="+mn-ea"/>
                <a:cs typeface="+mn-cs"/>
              </a:rPr>
              <a:t>Includes females</a:t>
            </a:r>
            <a:endParaRPr lang="en-US" dirty="0">
              <a:effectLst/>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en-US"/>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D19B59C-C004-5A44-B9CA-56741D3BB1DF}" type="datetime1">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26A87D-8AFB-9D4F-8D56-1761F024AE1B}" type="datetime1">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FA237-96DD-B14D-9ABA-F7681A8342CD}" type="datetime1">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5E533D-FE8A-294E-AED5-BA52B60DE48C}" type="datetime1">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C12BCF-67E0-1648-B4C3-2FAD8AC0B233}" type="datetime1">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35DDAC-65DB-234E-9294-8A49E7113294}" type="datetime1">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8BFDCA-01B5-014B-A3F0-BB00078DC65D}" type="datetime1">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10/25/2018</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VYqHGIR7a_k"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mage of a world depicting many young people doing Hour of Code. "/>
          <p:cNvPicPr>
            <a:picLocks noChangeAspect="1"/>
          </p:cNvPicPr>
          <p:nvPr/>
        </p:nvPicPr>
        <p:blipFill>
          <a:blip r:embed="rId3"/>
          <a:stretch>
            <a:fillRect/>
          </a:stretch>
        </p:blipFill>
        <p:spPr>
          <a:xfrm>
            <a:off x="460377" y="141589"/>
            <a:ext cx="8683623" cy="5431821"/>
          </a:xfrm>
          <a:prstGeom prst="rect">
            <a:avLst/>
          </a:prstGeom>
        </p:spPr>
      </p:pic>
      <p:pic>
        <p:nvPicPr>
          <p:cNvPr id="6" name="Picture 5" descr="Microsoft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8" y="3991858"/>
            <a:ext cx="5474672"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Welcome to</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a:t>
            </a:r>
            <a:r>
              <a:rPr lang="en-US" sz="3600" baseline="30000" dirty="0">
                <a:solidFill>
                  <a:schemeClr val="bg1"/>
                </a:solidFill>
                <a:latin typeface="Segoe UI Light" panose="020B0502040204020203" pitchFamily="34" charset="0"/>
                <a:ea typeface="Segoe Pro Light" charset="0"/>
                <a:cs typeface="Segoe UI Light" panose="020B0502040204020203" pitchFamily="34" charset="0"/>
              </a:rPr>
              <a:t>™</a:t>
            </a:r>
            <a:endParaRPr lang="en-US"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a:t>Welcome to Hour of Code™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en-US"/>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mall group of kids collaborates on a project&#10;" title="A small group of kids collaborates on a project"/>
          <p:cNvPicPr>
            <a:picLocks noChangeAspect="1"/>
          </p:cNvPicPr>
          <p:nvPr/>
        </p:nvPicPr>
        <p:blipFill rotWithShape="1">
          <a:blip r:embed="rId3">
            <a:extLst>
              <a:ext uri="{28A0092B-C50C-407E-A947-70E740481C1C}">
                <a14:useLocalDpi xmlns:a14="http://schemas.microsoft.com/office/drawing/2010/main" val="0"/>
              </a:ext>
            </a:extLst>
          </a:blip>
          <a:srcRect r="16147"/>
          <a:stretch/>
        </p:blipFill>
        <p:spPr>
          <a:xfrm>
            <a:off x="2116844" y="172907"/>
            <a:ext cx="6914862" cy="5369186"/>
          </a:xfrm>
          <a:prstGeom prst="rect">
            <a:avLst/>
          </a:prstGeom>
        </p:spPr>
      </p:pic>
      <p:pic>
        <p:nvPicPr>
          <p:cNvPr id="11" name="Picture 10" descr="Image of happy students working togeth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9" name="Picture 8" descr="thumbs u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It’s this.</a:t>
            </a:r>
          </a:p>
        </p:txBody>
      </p:sp>
      <p:sp>
        <p:nvSpPr>
          <p:cNvPr id="4" name="Title 3" hidden="1"/>
          <p:cNvSpPr>
            <a:spLocks noGrp="1"/>
          </p:cNvSpPr>
          <p:nvPr>
            <p:ph type="ctrTitle"/>
          </p:nvPr>
        </p:nvSpPr>
        <p:spPr/>
        <p:txBody>
          <a:bodyPr/>
          <a:lstStyle/>
          <a:p>
            <a:r>
              <a:rPr lang="en-US"/>
              <a:t>And this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en-US"/>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Coding is about…</a:t>
            </a:r>
          </a:p>
        </p:txBody>
      </p:sp>
      <p:sp>
        <p:nvSpPr>
          <p:cNvPr id="5" name="Title 4" hidden="1"/>
          <p:cNvSpPr>
            <a:spLocks noGrp="1"/>
          </p:cNvSpPr>
          <p:nvPr>
            <p:ph type="ctrTitle"/>
          </p:nvPr>
        </p:nvSpPr>
        <p:spPr/>
        <p:txBody>
          <a:bodyPr/>
          <a:lstStyle/>
          <a:p>
            <a:r>
              <a:rPr lang="en-US"/>
              <a:t>Coding is about</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en-US"/>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of two young women collaborating using a laptop in a lecture hall. "/>
          <p:cNvPicPr>
            <a:picLocks noChangeAspect="1"/>
          </p:cNvPicPr>
          <p:nvPr/>
        </p:nvPicPr>
        <p:blipFill>
          <a:blip r:embed="rId3"/>
          <a:stretch>
            <a:fillRect/>
          </a:stretch>
        </p:blipFill>
        <p:spPr>
          <a:xfrm>
            <a:off x="-451380" y="0"/>
            <a:ext cx="8566302" cy="5715000"/>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80" y="0"/>
            <a:ext cx="9595380" cy="5715000"/>
          </a:xfrm>
          <a:prstGeom prst="rect">
            <a:avLst/>
          </a:prstGeom>
        </p:spPr>
      </p:pic>
      <p:pic>
        <p:nvPicPr>
          <p:cNvPr id="2" name="Picture 1" descr="wheels turn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Problem solving</a:t>
            </a:r>
          </a:p>
        </p:txBody>
      </p:sp>
      <p:sp>
        <p:nvSpPr>
          <p:cNvPr id="6" name="Title 5" hidden="1"/>
          <p:cNvSpPr>
            <a:spLocks noGrp="1"/>
          </p:cNvSpPr>
          <p:nvPr>
            <p:ph type="ctrTitle"/>
          </p:nvPr>
        </p:nvSpPr>
        <p:spPr/>
        <p:txBody>
          <a:bodyPr/>
          <a:lstStyle/>
          <a:p>
            <a:r>
              <a:rPr lang="en-US"/>
              <a:t>Problem solving </a:t>
            </a:r>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en-US"/>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ed pencils" title="Colored penci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descr="Icon of a paint brush"/>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Creativity</a:t>
            </a:r>
          </a:p>
        </p:txBody>
      </p:sp>
      <p:sp>
        <p:nvSpPr>
          <p:cNvPr id="4" name="Title 3" hidden="1"/>
          <p:cNvSpPr>
            <a:spLocks noGrp="1"/>
          </p:cNvSpPr>
          <p:nvPr>
            <p:ph type="ctrTitle"/>
          </p:nvPr>
        </p:nvSpPr>
        <p:spPr/>
        <p:txBody>
          <a:bodyPr/>
          <a:lstStyle/>
          <a:p>
            <a:r>
              <a:rPr lang="en-US"/>
              <a:t>Creativity</a:t>
            </a:r>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en-US"/>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rls Who Code 2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Photograph of a group of smiling young women.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01" y="0"/>
            <a:ext cx="9313502" cy="57150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Collaboration</a:t>
            </a:r>
          </a:p>
        </p:txBody>
      </p:sp>
      <p:sp>
        <p:nvSpPr>
          <p:cNvPr id="9" name="Title 8" hidden="1"/>
          <p:cNvSpPr>
            <a:spLocks noGrp="1"/>
          </p:cNvSpPr>
          <p:nvPr>
            <p:ph type="ctrTitle"/>
          </p:nvPr>
        </p:nvSpPr>
        <p:spPr/>
        <p:txBody>
          <a:bodyPr/>
          <a:lstStyle/>
          <a:p>
            <a:r>
              <a:rPr lang="en-US"/>
              <a:t>Collaboration</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en-US"/>
          </a:p>
        </p:txBody>
      </p:sp>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80210"/>
            <a:ext cx="9116501" cy="5715000"/>
          </a:xfrm>
          <a:prstGeom prst="rect">
            <a:avLst/>
          </a:prstGeom>
        </p:spPr>
      </p:pic>
      <p:pic>
        <p:nvPicPr>
          <p:cNvPr id="28" name="Picture 27" descr="icon of lightbulb"/>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27" name="Rectangle 2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816643" y="2041604"/>
            <a:ext cx="4041607" cy="1754327"/>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What’s something that you and your friends love to do? </a:t>
            </a:r>
          </a:p>
        </p:txBody>
      </p:sp>
      <p:sp>
        <p:nvSpPr>
          <p:cNvPr id="3" name="Title 2" hidden="1"/>
          <p:cNvSpPr>
            <a:spLocks noGrp="1"/>
          </p:cNvSpPr>
          <p:nvPr>
            <p:ph type="ctrTitle"/>
          </p:nvPr>
        </p:nvSpPr>
        <p:spPr/>
        <p:txBody>
          <a:bodyPr/>
          <a:lstStyle/>
          <a:p>
            <a:r>
              <a:rPr lang="en-US"/>
              <a:t>What do you love to do? </a:t>
            </a:r>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en-US"/>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parks&#10;" title="Sp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descr="photograph of a sparkl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6" name="Group 5" descr="Orange-highlighted text reads &quot;can help you bring them to life&quot; to emphasize this slide's message&#10;" title="Orange-highlighted text reads &quot;can help you bring them to life&quot; to emphasize this slide's message"/>
          <p:cNvGrpSpPr/>
          <p:nvPr/>
        </p:nvGrpSpPr>
        <p:grpSpPr>
          <a:xfrm>
            <a:off x="731634" y="2969384"/>
            <a:ext cx="2792151" cy="1370515"/>
            <a:chOff x="642426" y="3103196"/>
            <a:chExt cx="2792151" cy="1370515"/>
          </a:xfrm>
        </p:grpSpPr>
        <p:sp>
          <p:nvSpPr>
            <p:cNvPr id="4" name="TextBox 3"/>
            <p:cNvSpPr txBox="1"/>
            <p:nvPr/>
          </p:nvSpPr>
          <p:spPr>
            <a:xfrm>
              <a:off x="642426" y="3103196"/>
              <a:ext cx="2134229"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42426" y="3660499"/>
              <a:ext cx="2792151"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9" name="TextBox 8"/>
            <p:cNvSpPr txBox="1"/>
            <p:nvPr/>
          </p:nvSpPr>
          <p:spPr>
            <a:xfrm>
              <a:off x="642426" y="4165293"/>
              <a:ext cx="1041410"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grpSp>
      <p:sp>
        <p:nvSpPr>
          <p:cNvPr id="14" name="Rectangle 13"/>
          <p:cNvSpPr/>
          <p:nvPr/>
        </p:nvSpPr>
        <p:spPr>
          <a:xfrm>
            <a:off x="657225" y="1648589"/>
            <a:ext cx="3144253" cy="2862322"/>
          </a:xfrm>
          <a:prstGeom prst="rect">
            <a:avLst/>
          </a:prstGeom>
        </p:spPr>
        <p:txBody>
          <a:bodyPr wrap="square" anchor="ctr" anchorCtr="0">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Whatever your interests are, coding can help you bring them to life. </a:t>
            </a:r>
          </a:p>
        </p:txBody>
      </p:sp>
      <p:sp>
        <p:nvSpPr>
          <p:cNvPr id="12" name="Title 11" hidden="1"/>
          <p:cNvSpPr>
            <a:spLocks noGrp="1"/>
          </p:cNvSpPr>
          <p:nvPr>
            <p:ph type="ctrTitle"/>
          </p:nvPr>
        </p:nvSpPr>
        <p:spPr/>
        <p:txBody>
          <a:bodyPr/>
          <a:lstStyle/>
          <a:p>
            <a:r>
              <a:rPr lang="en-US"/>
              <a:t>Bring your interests to life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en-US"/>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oung woman uses a camera to take a photo&#10;" title="Young woman uses a camera to take a photo"/>
          <p:cNvPicPr>
            <a:picLocks noChangeAspect="1"/>
          </p:cNvPicPr>
          <p:nvPr/>
        </p:nvPicPr>
        <p:blipFill rotWithShape="1">
          <a:blip r:embed="rId3">
            <a:extLst>
              <a:ext uri="{28A0092B-C50C-407E-A947-70E740481C1C}">
                <a14:useLocalDpi xmlns:a14="http://schemas.microsoft.com/office/drawing/2010/main" val="0"/>
              </a:ext>
            </a:extLst>
          </a:blip>
          <a:srcRect b="3294"/>
          <a:stretch/>
        </p:blipFill>
        <p:spPr>
          <a:xfrm>
            <a:off x="53114" y="0"/>
            <a:ext cx="8947727" cy="5710989"/>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grpSp>
        <p:nvGrpSpPr>
          <p:cNvPr id="4" name="Group 3" descr="Orange-highlighted text reads &quot;apply what you are learning to what you love to do&quot; to emphasize this slide's message&#10;" title="Orange-highlighted text reads &quot;apply what you are learning to what you love to do&quot; to emphasize this slide's message"/>
          <p:cNvGrpSpPr/>
          <p:nvPr/>
        </p:nvGrpSpPr>
        <p:grpSpPr>
          <a:xfrm>
            <a:off x="669924" y="3564515"/>
            <a:ext cx="4197351" cy="1406968"/>
            <a:chOff x="669924" y="3397250"/>
            <a:chExt cx="3292476" cy="1406968"/>
          </a:xfrm>
        </p:grpSpPr>
        <p:sp>
          <p:nvSpPr>
            <p:cNvPr id="7" name="TextBox 6"/>
            <p:cNvSpPr txBox="1"/>
            <p:nvPr/>
          </p:nvSpPr>
          <p:spPr>
            <a:xfrm>
              <a:off x="669925" y="3397250"/>
              <a:ext cx="2164268"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sp>
          <p:nvSpPr>
            <p:cNvPr id="10" name="TextBox 9"/>
            <p:cNvSpPr txBox="1"/>
            <p:nvPr/>
          </p:nvSpPr>
          <p:spPr>
            <a:xfrm>
              <a:off x="669924" y="3962400"/>
              <a:ext cx="3292476" cy="308418"/>
            </a:xfrm>
            <a:prstGeom prst="rect">
              <a:avLst/>
            </a:prstGeom>
            <a:solidFill>
              <a:schemeClr val="accent6"/>
            </a:solidFill>
          </p:spPr>
          <p:txBody>
            <a:bodyPr wrap="square" rtlCol="0">
              <a:spAutoFit/>
            </a:bodyPr>
            <a:lstStyle/>
            <a:p>
              <a:endParaRPr lang="en-US">
                <a:latin typeface="Segoe UI Light" panose="020B0502040204020203" pitchFamily="34" charset="0"/>
                <a:cs typeface="Segoe UI Light" panose="020B0502040204020203" pitchFamily="34" charset="0"/>
              </a:endParaRPr>
            </a:p>
          </p:txBody>
        </p:sp>
        <p:sp>
          <p:nvSpPr>
            <p:cNvPr id="11" name="TextBox 10"/>
            <p:cNvSpPr txBox="1"/>
            <p:nvPr/>
          </p:nvSpPr>
          <p:spPr>
            <a:xfrm>
              <a:off x="669924" y="4495800"/>
              <a:ext cx="1850462" cy="308418"/>
            </a:xfrm>
            <a:prstGeom prst="rect">
              <a:avLst/>
            </a:prstGeom>
            <a:solidFill>
              <a:schemeClr val="accent6"/>
            </a:solidFill>
          </p:spPr>
          <p:txBody>
            <a:bodyPr wrap="square" rtlCol="0">
              <a:spAutoFit/>
            </a:bodyPr>
            <a:lstStyle/>
            <a:p>
              <a:endParaRPr lang="en-US" dirty="0">
                <a:latin typeface="Segoe UI Light" panose="020B0502040204020203" pitchFamily="34" charset="0"/>
                <a:cs typeface="Segoe UI Light" panose="020B0502040204020203" pitchFamily="34" charset="0"/>
              </a:endParaRPr>
            </a:p>
          </p:txBody>
        </p:sp>
      </p:grpSp>
      <p:sp>
        <p:nvSpPr>
          <p:cNvPr id="9" name="Title 8" hidden="1"/>
          <p:cNvSpPr>
            <a:spLocks noGrp="1"/>
          </p:cNvSpPr>
          <p:nvPr>
            <p:ph type="ctrTitle"/>
          </p:nvPr>
        </p:nvSpPr>
        <p:spPr/>
        <p:txBody>
          <a:bodyPr/>
          <a:lstStyle/>
          <a:p>
            <a:r>
              <a:rPr lang="en-US"/>
              <a:t>Apply your learning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17</a:t>
            </a:fld>
            <a:endParaRPr lang="en-US"/>
          </a:p>
        </p:txBody>
      </p:sp>
      <p:sp>
        <p:nvSpPr>
          <p:cNvPr id="19" name="Rectangle 18">
            <a:extLst>
              <a:ext uri="{FF2B5EF4-FFF2-40B4-BE49-F238E27FC236}">
                <a16:creationId xmlns:a16="http://schemas.microsoft.com/office/drawing/2014/main" id="{3DA4433F-6F51-48C2-9CB7-9FA50740CB13}"/>
              </a:ext>
            </a:extLst>
          </p:cNvPr>
          <p:cNvSpPr/>
          <p:nvPr/>
        </p:nvSpPr>
        <p:spPr>
          <a:xfrm>
            <a:off x="609600" y="601851"/>
            <a:ext cx="4267200" cy="4524315"/>
          </a:xfrm>
          <a:prstGeom prst="rect">
            <a:avLst/>
          </a:prstGeom>
        </p:spPr>
        <p:txBody>
          <a:bodyPr wrap="square" anchor="ctr" anchorCtr="0">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While you are doing your Minecraft Hour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of Code,</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keep in mind how you could apply what you are learning to what you love to do. </a:t>
            </a: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xcited students cheer enthusiastically - 17296178822_cbb6afac3f_b (1).jpg" title="Excited students cheer enthusiastically"/>
          <p:cNvPicPr>
            <a:picLocks noChangeAspect="1"/>
          </p:cNvPicPr>
          <p:nvPr/>
        </p:nvPicPr>
        <p:blipFill rotWithShape="1">
          <a:blip r:embed="rId3">
            <a:extLst>
              <a:ext uri="{28A0092B-C50C-407E-A947-70E740481C1C}">
                <a14:useLocalDpi xmlns:a14="http://schemas.microsoft.com/office/drawing/2010/main" val="0"/>
              </a:ext>
            </a:extLst>
          </a:blip>
          <a:srcRect l="20565" t="5834" r="13661" b="-1"/>
          <a:stretch/>
        </p:blipFill>
        <p:spPr>
          <a:xfrm>
            <a:off x="238124" y="126999"/>
            <a:ext cx="5635625" cy="5381625"/>
          </a:xfrm>
          <a:prstGeom prst="rect">
            <a:avLst/>
          </a:prstGeom>
        </p:spPr>
      </p:pic>
      <p:pic>
        <p:nvPicPr>
          <p:cNvPr id="3" name="Picture 2" descr="Photograph of students excited to do Hour of Cod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2308324"/>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Hour of Code</a:t>
            </a:r>
            <a:r>
              <a:rPr lang="en-US" sz="3600" baseline="30000" dirty="0">
                <a:solidFill>
                  <a:schemeClr val="bg1"/>
                </a:solidFill>
                <a:latin typeface="Segoe UI Light" panose="020B0502040204020203" pitchFamily="34" charset="0"/>
                <a:ea typeface="Segoe Pro Light" charset="0"/>
                <a:cs typeface="Segoe UI Light" panose="020B0502040204020203" pitchFamily="34" charset="0"/>
              </a:rPr>
              <a:t>:</a:t>
            </a:r>
            <a:r>
              <a:rPr lang="en-US" sz="3600" dirty="0">
                <a:solidFill>
                  <a:schemeClr val="bg1"/>
                </a:solidFill>
                <a:latin typeface="Segoe UI Light" panose="020B0502040204020203" pitchFamily="34" charset="0"/>
                <a:ea typeface="Segoe Pro Light" charset="0"/>
                <a:cs typeface="Segoe UI Light" panose="020B0502040204020203" pitchFamily="34" charset="0"/>
              </a:rPr>
              <a:t>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how it goes down!</a:t>
            </a:r>
          </a:p>
        </p:txBody>
      </p:sp>
      <p:sp>
        <p:nvSpPr>
          <p:cNvPr id="7" name="Title 6" hidden="1"/>
          <p:cNvSpPr>
            <a:spLocks noGrp="1"/>
          </p:cNvSpPr>
          <p:nvPr>
            <p:ph type="ctrTitle"/>
          </p:nvPr>
        </p:nvSpPr>
        <p:spPr/>
        <p:txBody>
          <a:bodyPr/>
          <a:lstStyle/>
          <a:p>
            <a:r>
              <a:rPr lang="en-US"/>
              <a:t>How it goes down </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en-US"/>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Image of the underwater world of Minecraf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4910667"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 </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Voyage Aquatic</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1026" name="Picture 2" descr="Image result for minecraft update aquatic">
            <a:extLst>
              <a:ext uri="{FF2B5EF4-FFF2-40B4-BE49-F238E27FC236}">
                <a16:creationId xmlns:a16="http://schemas.microsoft.com/office/drawing/2014/main" id="{D1AA732D-BE76-4E3B-987C-623828EF2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22" r="22432"/>
          <a:stretch/>
        </p:blipFill>
        <p:spPr bwMode="auto">
          <a:xfrm>
            <a:off x="5715001" y="217713"/>
            <a:ext cx="3222172" cy="531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of ones and zeros which represent one type of programming language. "/>
          <p:cNvPicPr>
            <a:picLocks noChangeAspect="1"/>
          </p:cNvPicPr>
          <p:nvPr/>
        </p:nvPicPr>
        <p:blipFill>
          <a:blip r:embed="rId3"/>
          <a:stretch>
            <a:fillRect/>
          </a:stretch>
        </p:blipFill>
        <p:spPr>
          <a:xfrm>
            <a:off x="145775" y="117995"/>
            <a:ext cx="5497630" cy="5252447"/>
          </a:xfrm>
          <a:prstGeom prst="rect">
            <a:avLst/>
          </a:prstGeom>
        </p:spPr>
      </p:pic>
      <p:pic>
        <p:nvPicPr>
          <p:cNvPr id="4" name="Picture 3">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7" name="Rectangle 6"/>
          <p:cNvSpPr/>
          <p:nvPr/>
        </p:nvSpPr>
        <p:spPr>
          <a:xfrm>
            <a:off x="4959350" y="2074328"/>
            <a:ext cx="3657600" cy="1754326"/>
          </a:xfrm>
          <a:prstGeom prst="rect">
            <a:avLst/>
          </a:prstGeom>
        </p:spPr>
        <p:txBody>
          <a:bodyPr wrap="square" anchor="ctr" anchorCtr="0">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Before we get started, let’s talk about coding.</a:t>
            </a:r>
            <a:endParaRPr lang="en-US" sz="180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en-US"/>
              <a:t>Let’s talk about coding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en-US"/>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10;"/>
          <p:cNvSpPr/>
          <p:nvPr/>
        </p:nvSpPr>
        <p:spPr>
          <a:xfrm>
            <a:off x="0" y="5068669"/>
            <a:ext cx="9144000" cy="646331"/>
          </a:xfrm>
          <a:prstGeom prst="rect">
            <a:avLst/>
          </a:prstGeom>
        </p:spPr>
        <p:txBody>
          <a:bodyPr wrap="square">
            <a:spAutoFit/>
          </a:bodyPr>
          <a:lstStyle/>
          <a:p>
            <a:pPr algn="ctr"/>
            <a:r>
              <a:rPr lang="en-US" sz="3600" dirty="0">
                <a:latin typeface="Segoe UI Light" panose="020B0502040204020203" pitchFamily="34" charset="0"/>
                <a:ea typeface="Segoe Pro Light" charset="0"/>
                <a:cs typeface="Segoe UI Light" panose="020B0502040204020203" pitchFamily="34" charset="0"/>
              </a:rPr>
              <a:t>Find the tutorial at Code.org/Minecraft</a:t>
            </a:r>
          </a:p>
        </p:txBody>
      </p:sp>
      <p:sp>
        <p:nvSpPr>
          <p:cNvPr id="6" name="Title 5" hidden="1"/>
          <p:cNvSpPr>
            <a:spLocks noGrp="1"/>
          </p:cNvSpPr>
          <p:nvPr>
            <p:ph type="ctrTitle"/>
          </p:nvPr>
        </p:nvSpPr>
        <p:spPr/>
        <p:txBody>
          <a:bodyPr/>
          <a:lstStyle/>
          <a:p>
            <a:r>
              <a:rPr lang="en-US" dirty="0"/>
              <a:t>Find your tutorial</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en-US" dirty="0"/>
          </a:p>
        </p:txBody>
      </p:sp>
      <p:pic>
        <p:nvPicPr>
          <p:cNvPr id="2050" name="Picture 2" descr="https://attachment.outlook.office.net/owa/nealm@microsoft.com/service.svc/s/GetAttachmentThumbnail?id=AAMkAGE0OTY2OGYyLWI0YWItNDcyMC1hNGRjLTE1ZTdlZGU0NWVmMQBGAAAAAABtbJNfOUpKQaGJqroOZKWmBwC0hhgkFMXaR7PPIrJfjXrgAAAACwZlAADlVNFow%2B88TpOgqXITEhHHAAEq98feAAABEgAQAHLYXjTrr4FIoyvIuWXxyJY%3D&amp;thumbnailType=2&amp;owa=outlook.office.com&amp;scriptVer=20180924.05&amp;X-OWA-CANARY=7h5vglAcdUWhRSnevk6UCRCF1LXbJ9YY1bSiqINWkx4aB53Ikg6QHl4OzfQexRPhWxZCDgN2alM.&amp;token=eyJhbGciOiJSUzI1NiIsImtpZCI6IjA2MDBGOUY2NzQ2MjA3MzdFNzM0MDRFMjg3QzQ1QTgxOENCN0NFQjgiLCJ4NXQiOiJCZ0Q1OW5SaUJ6Zm5OQVRpaDhSYWdZeTN6cmciLCJ0eXAiOiJKV1QifQ.eyJ2ZXIiOiJFeGNoYW5nZS5DYWxsYmFjay5WMSIsImFwcGN0eHNlbmRlciI6Ik93YURvd25sb2FkQDcyZjk4OGJmLTg2ZjEtNDFhZi05MWFiLTJkN2NkMDExZGI0NyIsImFwcGN0eCI6IntcIm1zZXhjaHByb3RcIjpcIm93YVwiLFwicHJpbWFyeXNpZFwiOlwiUy0xLTUtMjEtMjU1Mzg1NTc2MC0zMzk4ODQwMTQ5LTIwOTEwNjc2NTAtMTIxODM2NTdcIixcInB1aWRcIjpcIjExNTM4MzYyOTY0NTczODI2ODVcIixcIm9pZFwiOlwiNjVmNDg0YWYtY2UxYi00NTE0LTliYzUtMGRlYmNhNThjZjc0XCIsXCJzY29wZVwiOlwiT3dhRG93bmxvYWRcIn0iLCJuYmYiOjE1Mzg0MjUyNDEsImV4cCI6MTUzODQyNTg0MSwiaXNzIjoiMDAwMDAwMDItMDAwMC0wZmYxLWNlMDAtMDAwMDAwMDAwMDAwQDcyZjk4OGJmLTg2ZjEtNDFhZi05MWFiLTJkN2NkMDExZGI0NyIsImF1ZCI6IjAwMDAwMDAyLTAwMDAtMGZmMS1jZTAwLTAwMDAwMDAwMDAwMC9hdHRhY2htZW50Lm91dGxvb2sub2ZmaWNlLm5ldEA3MmY5ODhiZi04NmYxLTQxYWYtOTFhYi0yZDdjZDAxMWRiNDcifQ.LnoUvgzFkPxg3vLra4sekZMWt0ay1UGYaDAF1oupiskBaeGDxTZuh6su3aSmg4GVB6_8-hpXqCXqO0Ui1UPDZq909Vjs7qzoiPLKLmFu8_LdEPBoUBXGJm7WQlhocDSMlWgkk6lu4_zDG1tgUvKZZsVAikVi9cuJ41hRJYtOUyWe5olMIyCg-KvlZL0NlFaYBgmmgLEc0J2kRNrgecF3QvNIkwGtAhx-2PjT4q_BAYO7l9Ine_M7EYgualjWwwb3QNa4Hc3D7PkMeKySXwZkpq30NXgo33ireJZjjV7GGEatLJ2Mj690CVUllznoprIppn7EBiespVrkqbCE_NdRhA&amp;animation=true">
            <a:extLst>
              <a:ext uri="{FF2B5EF4-FFF2-40B4-BE49-F238E27FC236}">
                <a16:creationId xmlns:a16="http://schemas.microsoft.com/office/drawing/2014/main" id="{8693FE01-71D8-4D37-ACA1-5AE76217F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9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85750" y="0"/>
            <a:ext cx="8572500" cy="5715000"/>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Wrap up</a:t>
            </a:r>
          </a:p>
        </p:txBody>
      </p:sp>
      <p:sp>
        <p:nvSpPr>
          <p:cNvPr id="4" name="Title 3" hidden="1"/>
          <p:cNvSpPr>
            <a:spLocks noGrp="1"/>
          </p:cNvSpPr>
          <p:nvPr>
            <p:ph type="ctrTitle"/>
          </p:nvPr>
        </p:nvSpPr>
        <p:spPr/>
        <p:txBody>
          <a:bodyPr/>
          <a:lstStyle/>
          <a:p>
            <a:r>
              <a:rPr lang="en-US"/>
              <a:t>Wrap up</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en-US"/>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3" name="Picture 1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1" name="Rectangle 10"/>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800601" y="1708730"/>
            <a:ext cx="3657599" cy="2308324"/>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When you hear of the term “coding”, what do you think of now? </a:t>
            </a:r>
          </a:p>
        </p:txBody>
      </p:sp>
      <p:sp>
        <p:nvSpPr>
          <p:cNvPr id="4" name="Title 3" hidden="1"/>
          <p:cNvSpPr>
            <a:spLocks noGrp="1"/>
          </p:cNvSpPr>
          <p:nvPr>
            <p:ph type="ctrTitle"/>
          </p:nvPr>
        </p:nvSpPr>
        <p:spPr/>
        <p:txBody>
          <a:bodyPr/>
          <a:lstStyle/>
          <a:p>
            <a:r>
              <a:rPr lang="en-US"/>
              <a:t>Now what do you think about coding?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en-US"/>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9" y="0"/>
            <a:ext cx="9116501" cy="5715000"/>
          </a:xfrm>
          <a:prstGeom prst="rect">
            <a:avLst/>
          </a:prstGeom>
        </p:spPr>
      </p:pic>
      <p:pic>
        <p:nvPicPr>
          <p:cNvPr id="12" name="Picture 11">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10" name="Rectangle 9"/>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810959" y="326878"/>
            <a:ext cx="3899904" cy="3785652"/>
          </a:xfrm>
          <a:prstGeom prst="rect">
            <a:avLst/>
          </a:prstGeom>
        </p:spPr>
        <p:txBody>
          <a:bodyPr wrap="square">
            <a:spAutoFit/>
          </a:bodyPr>
          <a:lstStyle/>
          <a:p>
            <a:r>
              <a:rPr lang="en-US" sz="3600" dirty="0">
                <a:latin typeface="Segoe UI Light" panose="020B0502040204020203" pitchFamily="34" charset="0"/>
                <a:ea typeface="Segoe Pro Light" charset="0"/>
                <a:cs typeface="Segoe UI Light" panose="020B0502040204020203" pitchFamily="34" charset="0"/>
              </a:rPr>
              <a:t>What do you think you’d want to create that would be fun for you and your friends? </a:t>
            </a:r>
          </a:p>
          <a:p>
            <a:r>
              <a:rPr lang="en-US" sz="2400" dirty="0">
                <a:latin typeface="Segoe UI Light" panose="020B0502040204020203" pitchFamily="34" charset="0"/>
                <a:ea typeface="Segoe Pro Light" charset="0"/>
                <a:cs typeface="Segoe UI Light" panose="020B0502040204020203" pitchFamily="34" charset="0"/>
              </a:rPr>
              <a:t> </a:t>
            </a:r>
          </a:p>
          <a:p>
            <a:r>
              <a:rPr lang="en-US" sz="1800" dirty="0">
                <a:latin typeface="Segoe UI Light" panose="020B0502040204020203" pitchFamily="34" charset="0"/>
                <a:ea typeface="Segoe Pro" charset="0"/>
                <a:cs typeface="Segoe UI Light" panose="020B0502040204020203" pitchFamily="34" charset="0"/>
              </a:rPr>
              <a:t>It can be a game, a website, a program, an app - be creative! </a:t>
            </a:r>
          </a:p>
        </p:txBody>
      </p:sp>
      <p:sp>
        <p:nvSpPr>
          <p:cNvPr id="4" name="Title 3" hidden="1"/>
          <p:cNvSpPr>
            <a:spLocks noGrp="1"/>
          </p:cNvSpPr>
          <p:nvPr>
            <p:ph type="ctrTitle"/>
          </p:nvPr>
        </p:nvSpPr>
        <p:spPr/>
        <p:txBody>
          <a:bodyPr/>
          <a:lstStyle/>
          <a:p>
            <a:r>
              <a:rPr lang="en-US"/>
              <a:t>What do you want to create?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en-US"/>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51" name="Rectangle 50" descr="&#10;"/>
          <p:cNvSpPr/>
          <p:nvPr/>
        </p:nvSpPr>
        <p:spPr>
          <a:xfrm>
            <a:off x="566833" y="483999"/>
            <a:ext cx="8158067" cy="1692771"/>
          </a:xfrm>
          <a:prstGeom prst="rect">
            <a:avLst/>
          </a:prstGeom>
        </p:spPr>
        <p:txBody>
          <a:bodyPr wrap="square">
            <a:spAutoFit/>
          </a:bodyPr>
          <a:lstStyle/>
          <a:p>
            <a:pPr lvl="0"/>
            <a:r>
              <a:rPr lang="en-US" sz="3600" dirty="0">
                <a:solidFill>
                  <a:prstClr val="white"/>
                </a:solidFill>
                <a:latin typeface="Segoe UI Light" panose="020B0502040204020203" pitchFamily="34" charset="0"/>
                <a:ea typeface="Segoe Pro Light" charset="0"/>
                <a:cs typeface="Segoe UI Light" panose="020B0502040204020203" pitchFamily="34" charset="0"/>
              </a:rPr>
              <a:t>What can you learn next? </a:t>
            </a:r>
          </a:p>
          <a:p>
            <a:pPr lvl="0"/>
            <a:r>
              <a:rPr lang="en-US" sz="3600" dirty="0">
                <a:solidFill>
                  <a:prstClr val="white"/>
                </a:solidFill>
                <a:latin typeface="Segoe UI Light" panose="020B0502040204020203" pitchFamily="34" charset="0"/>
                <a:ea typeface="Segoe Pro Light" charset="0"/>
                <a:cs typeface="Segoe UI Light" panose="020B0502040204020203" pitchFamily="34" charset="0"/>
              </a:rPr>
              <a:t>It doesn’t have to end here! </a:t>
            </a:r>
          </a:p>
          <a:p>
            <a:pPr lvl="0"/>
            <a:r>
              <a:rPr lang="en-US" sz="1400" dirty="0">
                <a:solidFill>
                  <a:prstClr val="white"/>
                </a:solidFill>
                <a:latin typeface="Segoe UI Light" panose="020B0502040204020203" pitchFamily="34" charset="0"/>
                <a:ea typeface="Segoe Pro" charset="0"/>
                <a:cs typeface="Segoe UI Light" panose="020B0502040204020203" pitchFamily="34" charset="0"/>
              </a:rPr>
              <a:t> </a:t>
            </a:r>
          </a:p>
          <a:p>
            <a:pPr lvl="0"/>
            <a:r>
              <a:rPr lang="en-US" sz="1800" dirty="0">
                <a:solidFill>
                  <a:prstClr val="white"/>
                </a:solidFill>
                <a:latin typeface="Segoe UI Light" panose="020B0502040204020203" pitchFamily="34" charset="0"/>
                <a:ea typeface="Segoe Pro" charset="0"/>
                <a:cs typeface="Segoe UI Light" panose="020B0502040204020203" pitchFamily="34" charset="0"/>
              </a:rPr>
              <a:t>Below are steps you can take to celebrate, keep learning, and have more fun! </a:t>
            </a:r>
          </a:p>
        </p:txBody>
      </p:sp>
      <p:sp>
        <p:nvSpPr>
          <p:cNvPr id="43" name="Rectangle 42"/>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Light" panose="020B0502040204020203" pitchFamily="34" charset="0"/>
                <a:cs typeface="Segoe UI Light" panose="020B0502040204020203" pitchFamily="34" charset="0"/>
              </a:rPr>
              <a:t>1</a:t>
            </a:r>
          </a:p>
        </p:txBody>
      </p:sp>
      <p:sp>
        <p:nvSpPr>
          <p:cNvPr id="49" name="Rectangle 48"/>
          <p:cNvSpPr/>
          <p:nvPr/>
        </p:nvSpPr>
        <p:spPr>
          <a:xfrm>
            <a:off x="563532" y="3057342"/>
            <a:ext cx="2346939" cy="523220"/>
          </a:xfrm>
          <a:prstGeom prst="rect">
            <a:avLst/>
          </a:prstGeom>
        </p:spPr>
        <p:txBody>
          <a:bodyPr wrap="square">
            <a:spAutoFit/>
          </a:bodyPr>
          <a:lstStyle/>
          <a:p>
            <a:r>
              <a:rPr lang="en-US" sz="2800" dirty="0">
                <a:solidFill>
                  <a:schemeClr val="bg1"/>
                </a:solidFill>
                <a:latin typeface="Segoe UI Light" panose="020B0502040204020203" pitchFamily="34" charset="0"/>
                <a:ea typeface="Segoe Pro Light" charset="0"/>
                <a:cs typeface="Segoe UI Light" panose="020B0502040204020203" pitchFamily="34" charset="0"/>
              </a:rPr>
              <a:t>Get your cert.</a:t>
            </a:r>
          </a:p>
        </p:txBody>
      </p:sp>
      <p:sp>
        <p:nvSpPr>
          <p:cNvPr id="57" name="TextBox 56"/>
          <p:cNvSpPr txBox="1"/>
          <p:nvPr/>
        </p:nvSpPr>
        <p:spPr>
          <a:xfrm>
            <a:off x="571489" y="3650212"/>
            <a:ext cx="2206625" cy="1200329"/>
          </a:xfrm>
          <a:prstGeom prst="rect">
            <a:avLst/>
          </a:prstGeom>
          <a:noFill/>
        </p:spPr>
        <p:txBody>
          <a:bodyPr wrap="square" rtlCol="0">
            <a:spAutoFit/>
          </a:bodyPr>
          <a:lstStyle/>
          <a:p>
            <a:r>
              <a:rPr lang="en-US" sz="1800" dirty="0">
                <a:solidFill>
                  <a:schemeClr val="bg1"/>
                </a:solidFill>
                <a:latin typeface="Segoe UI Light" panose="020B0502040204020203" pitchFamily="34" charset="0"/>
                <a:cs typeface="Segoe UI Light" panose="020B0502040204020203" pitchFamily="34" charset="0"/>
              </a:rPr>
              <a:t>Congrats! You did it! You’ll find your certificate at the end of the tutorial.</a:t>
            </a:r>
          </a:p>
        </p:txBody>
      </p:sp>
      <p:sp>
        <p:nvSpPr>
          <p:cNvPr id="44" name="Rectangle 43"/>
          <p:cNvSpPr/>
          <p:nvPr/>
        </p:nvSpPr>
        <p:spPr>
          <a:xfrm>
            <a:off x="3187574" y="2523540"/>
            <a:ext cx="393624"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Light" panose="020B0502040204020203" pitchFamily="34" charset="0"/>
                <a:cs typeface="Segoe UI Light" panose="020B0502040204020203" pitchFamily="34" charset="0"/>
              </a:rPr>
              <a:t>2</a:t>
            </a:r>
          </a:p>
        </p:txBody>
      </p:sp>
      <p:sp>
        <p:nvSpPr>
          <p:cNvPr id="52" name="Rectangle 51" descr="&#10;"/>
          <p:cNvSpPr/>
          <p:nvPr/>
        </p:nvSpPr>
        <p:spPr>
          <a:xfrm>
            <a:off x="3055679" y="3057342"/>
            <a:ext cx="2295997" cy="523220"/>
          </a:xfrm>
          <a:prstGeom prst="rect">
            <a:avLst/>
          </a:prstGeom>
        </p:spPr>
        <p:txBody>
          <a:bodyPr wrap="square">
            <a:spAutoFit/>
          </a:bodyPr>
          <a:lstStyle/>
          <a:p>
            <a:r>
              <a:rPr lang="en-US" sz="2800" dirty="0">
                <a:solidFill>
                  <a:schemeClr val="bg1"/>
                </a:solidFill>
                <a:latin typeface="Segoe UI Light" panose="020B0502040204020203" pitchFamily="34" charset="0"/>
                <a:ea typeface="Segoe Pro Light" charset="0"/>
                <a:cs typeface="Segoe UI Light" panose="020B0502040204020203" pitchFamily="34" charset="0"/>
              </a:rPr>
              <a:t>Play more.</a:t>
            </a:r>
          </a:p>
        </p:txBody>
      </p:sp>
      <p:sp>
        <p:nvSpPr>
          <p:cNvPr id="53" name="Rectangle 52" descr="&#10;"/>
          <p:cNvSpPr/>
          <p:nvPr/>
        </p:nvSpPr>
        <p:spPr>
          <a:xfrm>
            <a:off x="3051597" y="3655829"/>
            <a:ext cx="2917146"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dirty="0">
                <a:solidFill>
                  <a:schemeClr val="bg1"/>
                </a:solidFill>
                <a:latin typeface="Segoe UI Light" panose="020B0502040204020203" pitchFamily="34" charset="0"/>
                <a:cs typeface="Segoe UI Light" panose="020B0502040204020203" pitchFamily="34" charset="0"/>
              </a:rPr>
              <a:t>Upload your code into Minecraft: Education Edition to see your code come to life in the real game!</a:t>
            </a:r>
          </a:p>
        </p:txBody>
      </p:sp>
      <p:sp>
        <p:nvSpPr>
          <p:cNvPr id="45" name="Rectangle 44"/>
          <p:cNvSpPr/>
          <p:nvPr/>
        </p:nvSpPr>
        <p:spPr>
          <a:xfrm>
            <a:off x="6113632"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Light" panose="020B0502040204020203" pitchFamily="34" charset="0"/>
                <a:cs typeface="Segoe UI Light" panose="020B0502040204020203" pitchFamily="34" charset="0"/>
              </a:rPr>
              <a:t>3</a:t>
            </a:r>
          </a:p>
        </p:txBody>
      </p:sp>
      <p:sp>
        <p:nvSpPr>
          <p:cNvPr id="54" name="Rectangle 53" descr="&#10;"/>
          <p:cNvSpPr/>
          <p:nvPr/>
        </p:nvSpPr>
        <p:spPr>
          <a:xfrm>
            <a:off x="6015088" y="3057342"/>
            <a:ext cx="2295997" cy="523220"/>
          </a:xfrm>
          <a:prstGeom prst="rect">
            <a:avLst/>
          </a:prstGeom>
        </p:spPr>
        <p:txBody>
          <a:bodyPr wrap="square">
            <a:spAutoFit/>
          </a:bodyPr>
          <a:lstStyle/>
          <a:p>
            <a:r>
              <a:rPr lang="en-US" sz="2800" dirty="0">
                <a:solidFill>
                  <a:schemeClr val="bg1"/>
                </a:solidFill>
                <a:latin typeface="Segoe UI Light" panose="020B0502040204020203" pitchFamily="34" charset="0"/>
                <a:ea typeface="Segoe Pro Light" charset="0"/>
                <a:cs typeface="Segoe UI Light" panose="020B0502040204020203" pitchFamily="34" charset="0"/>
              </a:rPr>
              <a:t>Learn more.</a:t>
            </a:r>
          </a:p>
        </p:txBody>
      </p:sp>
      <p:sp>
        <p:nvSpPr>
          <p:cNvPr id="55" name="Rectangle 54" descr="&#10;"/>
          <p:cNvSpPr/>
          <p:nvPr/>
        </p:nvSpPr>
        <p:spPr>
          <a:xfrm>
            <a:off x="6018618" y="3650212"/>
            <a:ext cx="2442335"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800" dirty="0">
                <a:solidFill>
                  <a:schemeClr val="bg1"/>
                </a:solidFill>
                <a:latin typeface="Segoe UI Light" panose="020B0502040204020203" pitchFamily="34" charset="0"/>
                <a:ea typeface="Segoe Pro" charset="0"/>
                <a:cs typeface="Segoe UI Light" panose="020B0502040204020203" pitchFamily="34" charset="0"/>
              </a:rPr>
              <a:t>Explore additional resources at Microsoft.com/</a:t>
            </a:r>
          </a:p>
          <a:p>
            <a:r>
              <a:rPr lang="en-US" sz="1800" dirty="0" err="1">
                <a:solidFill>
                  <a:schemeClr val="bg1"/>
                </a:solidFill>
                <a:latin typeface="Segoe UI Light" panose="020B0502040204020203" pitchFamily="34" charset="0"/>
                <a:ea typeface="Segoe Pro" charset="0"/>
                <a:cs typeface="Segoe UI Light" panose="020B0502040204020203" pitchFamily="34" charset="0"/>
              </a:rPr>
              <a:t>digitalskills</a:t>
            </a:r>
            <a:endParaRPr lang="en-US" sz="1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US" dirty="0"/>
              <a:t>Next steps</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en-US" dirty="0"/>
          </a:p>
        </p:txBody>
      </p:sp>
    </p:spTree>
    <p:extLst>
      <p:ext uri="{BB962C8B-B14F-4D97-AF65-F5344CB8AC3E}">
        <p14:creationId xmlns:p14="http://schemas.microsoft.com/office/powerpoint/2010/main" val="3925401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oup of boys and girls look up from the shared laptop where they are working to smile at the camera&#10;" title="Group of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6" name="Picture 5" descr="Photograph of happy students waving goodby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 y="0"/>
            <a:ext cx="9116501" cy="5715000"/>
          </a:xfrm>
          <a:prstGeom prst="rect">
            <a:avLst/>
          </a:prstGeom>
        </p:spPr>
      </p:pic>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
        <p:nvSpPr>
          <p:cNvPr id="13" name="Rectangle 12" descr="Thank you for joining&#10;Hour of CodeTM&#10;"/>
          <p:cNvSpPr/>
          <p:nvPr/>
        </p:nvSpPr>
        <p:spPr>
          <a:xfrm>
            <a:off x="437177" y="2244267"/>
            <a:ext cx="7322866" cy="1200329"/>
          </a:xfrm>
          <a:prstGeom prst="rect">
            <a:avLst/>
          </a:prstGeom>
        </p:spPr>
        <p:txBody>
          <a:bodyPr wrap="square">
            <a:spAutoFit/>
          </a:bodyPr>
          <a:lstStyle/>
          <a:p>
            <a:r>
              <a:rPr lang="en-US" sz="3600" dirty="0">
                <a:solidFill>
                  <a:schemeClr val="bg1"/>
                </a:solidFill>
                <a:latin typeface="Segoe UI Light" panose="020B0502040204020203" pitchFamily="34" charset="0"/>
                <a:ea typeface="Segoe Pro Light" charset="0"/>
                <a:cs typeface="Segoe UI Light" panose="020B0502040204020203" pitchFamily="34" charset="0"/>
              </a:rPr>
              <a:t>Thank you for joining</a:t>
            </a:r>
          </a:p>
          <a:p>
            <a:r>
              <a:rPr lang="en-US" sz="3600" dirty="0">
                <a:solidFill>
                  <a:schemeClr val="bg1"/>
                </a:solidFill>
                <a:latin typeface="Segoe UI Light" panose="020B0502040204020203" pitchFamily="34" charset="0"/>
                <a:ea typeface="Segoe Pro Light" charset="0"/>
                <a:cs typeface="Segoe UI Light" panose="020B0502040204020203" pitchFamily="34" charset="0"/>
              </a:rPr>
              <a:t>Minecraft Hour of Code</a:t>
            </a:r>
          </a:p>
        </p:txBody>
      </p:sp>
      <p:sp>
        <p:nvSpPr>
          <p:cNvPr id="5" name="Title 4" hidden="1"/>
          <p:cNvSpPr>
            <a:spLocks noGrp="1"/>
          </p:cNvSpPr>
          <p:nvPr>
            <p:ph type="ctrTitle"/>
          </p:nvPr>
        </p:nvSpPr>
        <p:spPr/>
        <p:txBody>
          <a:bodyPr/>
          <a:lstStyle/>
          <a:p>
            <a:r>
              <a:rPr lang="en-US" dirty="0"/>
              <a:t>Thanks for joining!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en-US" dirty="0"/>
          </a:p>
        </p:txBody>
      </p:sp>
    </p:spTree>
    <p:extLst>
      <p:ext uri="{BB962C8B-B14F-4D97-AF65-F5344CB8AC3E}">
        <p14:creationId xmlns:p14="http://schemas.microsoft.com/office/powerpoint/2010/main" val="3137942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5838" y="128520"/>
            <a:ext cx="8683623" cy="5431821"/>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569660"/>
          </a:xfrm>
          <a:prstGeom prst="rect">
            <a:avLst/>
          </a:prstGeom>
        </p:spPr>
        <p:txBody>
          <a:bodyPr wrap="square">
            <a:spAutoFit/>
          </a:bodyPr>
          <a:lstStyle/>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rPr>
              <a:t>Copyright.</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rPr>
              <a:t>© Code.org, 2018. Code.org®, the CODE logo and Hour of Code® are trademarks of Code.org</a:t>
            </a: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Mojang © 2018. "Minecraft" is a trademark of </a:t>
            </a:r>
            <a:r>
              <a:rPr kumimoji="0" lang="en-US" sz="1600" b="0" i="0" u="none" strike="noStrike" kern="1200" cap="none" spc="0" normalizeH="0" baseline="0" noProof="0" dirty="0" err="1">
                <a:ln>
                  <a:noFill/>
                </a:ln>
                <a:solidFill>
                  <a:schemeClr val="bg1"/>
                </a:solidFill>
                <a:effectLst/>
                <a:uLnTx/>
                <a:uFillTx/>
                <a:latin typeface="Calibri"/>
                <a:ea typeface="+mn-ea"/>
                <a:cs typeface="+mn-cs"/>
              </a:rPr>
              <a:t>Mojang</a:t>
            </a:r>
            <a:r>
              <a:rPr kumimoji="0" lang="en-US" sz="1600" b="0" i="0" u="none" strike="noStrike" kern="1200" cap="none" spc="0" normalizeH="0" baseline="0" noProof="0" dirty="0">
                <a:ln>
                  <a:noFill/>
                </a:ln>
                <a:solidFill>
                  <a:schemeClr val="bg1"/>
                </a:solidFill>
                <a:effectLst/>
                <a:uLnTx/>
                <a:uFillTx/>
                <a:latin typeface="Calibri"/>
                <a:ea typeface="+mn-ea"/>
                <a:cs typeface="+mn-cs"/>
              </a:rPr>
              <a:t> AB</a:t>
            </a: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Calibri"/>
                <a:ea typeface="+mn-ea"/>
                <a:cs typeface="+mn-cs"/>
              </a:rPr>
              <a:t>© 2018 Microsoft Corporation. All rights reserved.</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US"/>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5" name="Picture 4">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7" name="Rectangle 6"/>
          <p:cNvSpPr/>
          <p:nvPr/>
        </p:nvSpPr>
        <p:spPr>
          <a:xfrm>
            <a:off x="224588" y="2868793"/>
            <a:ext cx="434741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Question</a:t>
            </a:r>
          </a:p>
        </p:txBody>
      </p:sp>
      <p:sp>
        <p:nvSpPr>
          <p:cNvPr id="15" name="Rectangle 14"/>
          <p:cNvSpPr/>
          <p:nvPr/>
        </p:nvSpPr>
        <p:spPr>
          <a:xfrm>
            <a:off x="4975226" y="1321069"/>
            <a:ext cx="3657599" cy="3416320"/>
          </a:xfrm>
          <a:prstGeom prst="rect">
            <a:avLst/>
          </a:prstGeom>
        </p:spPr>
        <p:txBody>
          <a:bodyPr wrap="square">
            <a:spAutoFit/>
          </a:bodyPr>
          <a:lstStyle/>
          <a:p>
            <a:r>
              <a:rPr lang="en-US" sz="3600">
                <a:latin typeface="Segoe UI Light" panose="020B0502040204020203" pitchFamily="34" charset="0"/>
                <a:ea typeface="Segoe Pro Light" charset="0"/>
                <a:cs typeface="Segoe UI Light" panose="020B0502040204020203" pitchFamily="34" charset="0"/>
              </a:rPr>
              <a:t>When you</a:t>
            </a:r>
          </a:p>
          <a:p>
            <a:r>
              <a:rPr lang="en-US" sz="3600">
                <a:latin typeface="Segoe UI Light" panose="020B0502040204020203" pitchFamily="34" charset="0"/>
                <a:ea typeface="Segoe Pro Light" charset="0"/>
                <a:cs typeface="Segoe UI Light" panose="020B0502040204020203" pitchFamily="34" charset="0"/>
              </a:rPr>
              <a:t>hear the term “coding”, what do you think of?</a:t>
            </a:r>
          </a:p>
          <a:p>
            <a:r>
              <a:rPr lang="en-US" sz="3600">
                <a:latin typeface="Segoe UI Light" panose="020B0502040204020203" pitchFamily="34" charset="0"/>
                <a:ea typeface="Segoe Pro" charset="0"/>
                <a:cs typeface="Segoe UI Light" panose="020B0502040204020203" pitchFamily="34" charset="0"/>
              </a:rPr>
              <a:t> </a:t>
            </a:r>
          </a:p>
          <a:p>
            <a:r>
              <a:rPr lang="en-US" sz="1800">
                <a:latin typeface="Segoe UI Light" panose="020B0502040204020203" pitchFamily="34" charset="0"/>
                <a:cs typeface="Segoe UI Light" panose="020B0502040204020203" pitchFamily="34" charset="0"/>
              </a:rPr>
              <a:t>Take 2 minutes to tell your friends, and then let the whole group know! </a:t>
            </a:r>
            <a:endParaRPr lang="en-US" sz="1800">
              <a:effectLst/>
              <a:latin typeface="Segoe UI Light" panose="020B0502040204020203" pitchFamily="34" charset="0"/>
              <a:cs typeface="Segoe UI Light" panose="020B0502040204020203" pitchFamily="34" charset="0"/>
            </a:endParaRPr>
          </a:p>
        </p:txBody>
      </p:sp>
      <p:sp>
        <p:nvSpPr>
          <p:cNvPr id="3" name="Title 2" hidden="1"/>
          <p:cNvSpPr>
            <a:spLocks noGrp="1"/>
          </p:cNvSpPr>
          <p:nvPr>
            <p:ph type="ctrTitle"/>
          </p:nvPr>
        </p:nvSpPr>
        <p:spPr/>
        <p:txBody>
          <a:bodyPr/>
          <a:lstStyle/>
          <a:p>
            <a:r>
              <a:rPr lang="en-US"/>
              <a:t>What do you know about "coding?"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en-US"/>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a:t>Hour of Code™ video by Code.org</a:t>
            </a:r>
          </a:p>
        </p:txBody>
      </p:sp>
      <p:sp>
        <p:nvSpPr>
          <p:cNvPr id="9" name="Slide Number Placeholder 8"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Online Media 4" descr="Inspirational video provided by Code.org">
            <a:hlinkClick r:id="" action="ppaction://media"/>
            <a:extLst>
              <a:ext uri="{FF2B5EF4-FFF2-40B4-BE49-F238E27FC236}">
                <a16:creationId xmlns:a16="http://schemas.microsoft.com/office/drawing/2014/main" id="{AD13CEFF-6B51-4B78-80C0-801BFF781A49}"/>
              </a:ext>
            </a:extLst>
          </p:cNvPr>
          <p:cNvPicPr>
            <a:picLocks noRot="1" noChangeAspect="1"/>
          </p:cNvPicPr>
          <p:nvPr>
            <a:videoFile r:link="rId1"/>
          </p:nvPr>
        </p:nvPicPr>
        <p:blipFill>
          <a:blip r:embed="rId4"/>
          <a:stretch>
            <a:fillRect/>
          </a:stretch>
        </p:blipFill>
        <p:spPr>
          <a:xfrm>
            <a:off x="791796" y="801726"/>
            <a:ext cx="7309417" cy="4111547"/>
          </a:xfrm>
          <a:prstGeom prst="rect">
            <a:avLst/>
          </a:prstGeom>
        </p:spPr>
      </p:pic>
      <p:pic>
        <p:nvPicPr>
          <p:cNvPr id="3" name="Picture 2">
            <a:extLst>
              <a:ext uri="{FF2B5EF4-FFF2-40B4-BE49-F238E27FC236}">
                <a16:creationId xmlns:a16="http://schemas.microsoft.com/office/drawing/2014/main" id="{BFEFEA83-3B93-4675-89D7-792A73E491C4}"/>
              </a:ext>
            </a:extLst>
          </p:cNvPr>
          <p:cNvPicPr>
            <a:picLocks noChangeAspect="1"/>
          </p:cNvPicPr>
          <p:nvPr/>
        </p:nvPicPr>
        <p:blipFill>
          <a:blip r:embed="rId5"/>
          <a:stretch>
            <a:fillRect/>
          </a:stretch>
        </p:blipFill>
        <p:spPr>
          <a:xfrm>
            <a:off x="159047" y="396240"/>
            <a:ext cx="8657293" cy="4938961"/>
          </a:xfrm>
          <a:prstGeom prst="rect">
            <a:avLst/>
          </a:prstGeom>
        </p:spPr>
      </p:pic>
    </p:spTree>
    <p:extLst>
      <p:ext uri="{BB962C8B-B14F-4D97-AF65-F5344CB8AC3E}">
        <p14:creationId xmlns:p14="http://schemas.microsoft.com/office/powerpoint/2010/main" val="3598971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hotograph of a keyboard. "/>
          <p:cNvPicPr>
            <a:picLocks noChangeAspect="1"/>
          </p:cNvPicPr>
          <p:nvPr/>
        </p:nvPicPr>
        <p:blipFill>
          <a:blip r:embed="rId3"/>
          <a:stretch>
            <a:fillRect/>
          </a:stretch>
        </p:blipFill>
        <p:spPr>
          <a:xfrm>
            <a:off x="55818" y="1760926"/>
            <a:ext cx="4571999" cy="1949481"/>
          </a:xfrm>
          <a:prstGeom prst="rect">
            <a:avLst/>
          </a:prstGeom>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6" name="Title 5" hidden="1"/>
          <p:cNvSpPr>
            <a:spLocks noGrp="1"/>
          </p:cNvSpPr>
          <p:nvPr>
            <p:ph type="ctrTitle"/>
          </p:nvPr>
        </p:nvSpPr>
        <p:spPr/>
        <p:txBody>
          <a:bodyPr/>
          <a:lstStyle/>
          <a:p>
            <a:r>
              <a:rPr lang="en-US"/>
              <a:t>It’s not this</a:t>
            </a:r>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en-US"/>
          </a:p>
        </p:txBody>
      </p:sp>
      <p:grpSp>
        <p:nvGrpSpPr>
          <p:cNvPr id="7" name="Group 6" descr="Icon image of 'thumbs down' "/>
          <p:cNvGrpSpPr/>
          <p:nvPr/>
        </p:nvGrpSpPr>
        <p:grpSpPr>
          <a:xfrm>
            <a:off x="4571999" y="2042088"/>
            <a:ext cx="4331369" cy="1473035"/>
            <a:chOff x="4571999" y="2042088"/>
            <a:chExt cx="4331369" cy="1473035"/>
          </a:xfrm>
        </p:grpSpPr>
        <p:pic>
          <p:nvPicPr>
            <p:cNvPr id="11" name="Picture 10" descr="'thumbs-dow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en-US" sz="3600" dirty="0">
                  <a:solidFill>
                    <a:schemeClr val="bg1"/>
                  </a:solidFill>
                  <a:latin typeface="Segoe UI Light" panose="020B0502040204020203" pitchFamily="34" charset="0"/>
                  <a:ea typeface="Segoe Pro Light" charset="0"/>
                  <a:cs typeface="Segoe UI Light" panose="020B0502040204020203" pitchFamily="34" charset="0"/>
                </a:rPr>
                <a:t>It’s not this.</a:t>
              </a:r>
            </a:p>
          </p:txBody>
        </p:sp>
      </p:gr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b="6313"/>
          <a:stretch/>
        </p:blipFill>
        <p:spPr>
          <a:xfrm>
            <a:off x="0" y="0"/>
            <a:ext cx="8864600" cy="5535006"/>
          </a:xfrm>
          <a:prstGeom prst="rect">
            <a:avLst/>
          </a:prstGeom>
        </p:spPr>
      </p:pic>
      <p:pic>
        <p:nvPicPr>
          <p:cNvPr id="2" name="Picture 1">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en-US" sz="3600" dirty="0">
                <a:solidFill>
                  <a:schemeClr val="bg1"/>
                </a:solidFill>
                <a:latin typeface="Segoe UI Light" panose="020B0502040204020203" pitchFamily="34" charset="0"/>
                <a:ea typeface="Segoe Pro Light" charset="0"/>
                <a:cs typeface="Segoe UI Light" panose="020B0502040204020203" pitchFamily="34" charset="0"/>
              </a:rPr>
              <a:t>It may be this.</a:t>
            </a:r>
          </a:p>
        </p:txBody>
      </p:sp>
      <p:sp>
        <p:nvSpPr>
          <p:cNvPr id="6" name="Title 5" hidden="1"/>
          <p:cNvSpPr>
            <a:spLocks noGrp="1"/>
          </p:cNvSpPr>
          <p:nvPr>
            <p:ph type="ctrTitle"/>
          </p:nvPr>
        </p:nvSpPr>
        <p:spPr/>
        <p:txBody>
          <a:bodyPr/>
          <a:lstStyle/>
          <a:p>
            <a:r>
              <a:rPr lang="en-US"/>
              <a:t>It’s not this, either </a:t>
            </a:r>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en-US"/>
          </a:p>
        </p:txBody>
      </p:sp>
      <p:pic>
        <p:nvPicPr>
          <p:cNvPr id="10" name="Picture 9" descr="Image of 'thumbs-u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pic>
        <p:nvPicPr>
          <p:cNvPr id="7" name="Picture 6" descr="Image of students huddled around laptops amazed at what they see. ">
            <a:extLst>
              <a:ext uri="{FF2B5EF4-FFF2-40B4-BE49-F238E27FC236}">
                <a16:creationId xmlns:a16="http://schemas.microsoft.com/office/drawing/2014/main" id="{7BC4625F-CF56-4075-A5B7-43845A98C5AB}"/>
              </a:ext>
            </a:extLst>
          </p:cNvPr>
          <p:cNvPicPr>
            <a:picLocks noChangeAspect="1"/>
          </p:cNvPicPr>
          <p:nvPr/>
        </p:nvPicPr>
        <p:blipFill rotWithShape="1">
          <a:blip r:embed="rId6"/>
          <a:srcRect l="42224" r="11684"/>
          <a:stretch/>
        </p:blipFill>
        <p:spPr>
          <a:xfrm>
            <a:off x="214429"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of cat peeking up from a sofa."/>
          <p:cNvPicPr>
            <a:picLocks noChangeAspect="1"/>
          </p:cNvPicPr>
          <p:nvPr/>
        </p:nvPicPr>
        <p:blipFill>
          <a:blip r:embed="rId3"/>
          <a:stretch>
            <a:fillRect/>
          </a:stretch>
        </p:blipFill>
        <p:spPr>
          <a:xfrm>
            <a:off x="3626568" y="-1631"/>
            <a:ext cx="5715000" cy="5715000"/>
          </a:xfrm>
          <a:prstGeom prst="rect">
            <a:avLst/>
          </a:prstGeom>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7170"/>
            <a:ext cx="9462977" cy="5979944"/>
          </a:xfrm>
          <a:prstGeom prst="rect">
            <a:avLst/>
          </a:prstGeom>
        </p:spPr>
      </p:pic>
      <p:pic>
        <p:nvPicPr>
          <p:cNvPr id="11" name="Picture 10" descr="'thumbs u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It’s this.</a:t>
            </a:r>
          </a:p>
        </p:txBody>
      </p:sp>
      <p:sp>
        <p:nvSpPr>
          <p:cNvPr id="3" name="Title 2" hidden="1"/>
          <p:cNvSpPr>
            <a:spLocks noGrp="1"/>
          </p:cNvSpPr>
          <p:nvPr>
            <p:ph type="ctrTitle"/>
          </p:nvPr>
        </p:nvSpPr>
        <p:spPr/>
        <p:txBody>
          <a:bodyPr/>
          <a:lstStyle/>
          <a:p>
            <a:r>
              <a:rPr lang="en-US"/>
              <a:t>It's this! </a:t>
            </a:r>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en-US"/>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en-US" sz="3600">
                <a:solidFill>
                  <a:schemeClr val="bg1"/>
                </a:solidFill>
                <a:latin typeface="Segoe UI Light" panose="020B0502040204020203" pitchFamily="34" charset="0"/>
                <a:ea typeface="Segoe Pro Light" charset="0"/>
                <a:cs typeface="Segoe UI Light" panose="020B0502040204020203" pitchFamily="34" charset="0"/>
              </a:rPr>
              <a:t>JK…</a:t>
            </a:r>
          </a:p>
        </p:txBody>
      </p:sp>
      <p:sp>
        <p:nvSpPr>
          <p:cNvPr id="5" name="Title 4" hidden="1"/>
          <p:cNvSpPr>
            <a:spLocks noGrp="1"/>
          </p:cNvSpPr>
          <p:nvPr>
            <p:ph type="ctrTitle"/>
          </p:nvPr>
        </p:nvSpPr>
        <p:spPr/>
        <p:txBody>
          <a:bodyPr/>
          <a:lstStyle/>
          <a:p>
            <a:r>
              <a:rPr lang="en-US"/>
              <a:t>Just kidding</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en-US"/>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oy and girl collaborate using mobile devices&#10;" title="A boy and girl collaborate using mobile devices"/>
          <p:cNvPicPr>
            <a:picLocks noChangeAspect="1"/>
          </p:cNvPicPr>
          <p:nvPr/>
        </p:nvPicPr>
        <p:blipFill rotWithShape="1">
          <a:blip r:embed="rId3">
            <a:extLst>
              <a:ext uri="{28A0092B-C50C-407E-A947-70E740481C1C}">
                <a14:useLocalDpi xmlns:a14="http://schemas.microsoft.com/office/drawing/2010/main" val="0"/>
              </a:ext>
            </a:extLst>
          </a:blip>
          <a:srcRect r="38490"/>
          <a:stretch/>
        </p:blipFill>
        <p:spPr>
          <a:xfrm>
            <a:off x="640155" y="172774"/>
            <a:ext cx="8329033" cy="5390953"/>
          </a:xfrm>
          <a:prstGeom prst="rect">
            <a:avLst/>
          </a:prstGeom>
        </p:spPr>
      </p:pic>
      <p:pic>
        <p:nvPicPr>
          <p:cNvPr id="7" name="Picture 6" descr="image of students working together. One is holding a tablet, the other is holding a phone.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10" name="Picture 9" descr="thumbs-up"/>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en-US" sz="3600">
                <a:solidFill>
                  <a:schemeClr val="bg1"/>
                </a:solidFill>
                <a:latin typeface="Segoe UI Light" panose="020B0502040204020203" pitchFamily="34" charset="0"/>
                <a:ea typeface="Segoe Pro Light" charset="0"/>
                <a:cs typeface="Segoe UI Light" panose="020B0502040204020203" pitchFamily="34" charset="0"/>
              </a:rPr>
              <a:t>It’s this.</a:t>
            </a:r>
          </a:p>
        </p:txBody>
      </p:sp>
      <p:sp>
        <p:nvSpPr>
          <p:cNvPr id="4" name="Title 3" hidden="1"/>
          <p:cNvSpPr>
            <a:spLocks noGrp="1"/>
          </p:cNvSpPr>
          <p:nvPr>
            <p:ph type="ctrTitle"/>
          </p:nvPr>
        </p:nvSpPr>
        <p:spPr/>
        <p:txBody>
          <a:bodyPr/>
          <a:lstStyle/>
          <a:p>
            <a:r>
              <a:rPr lang="en-US"/>
              <a:t>It's actually this </a:t>
            </a:r>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en-US"/>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2401AD78B3D4682BC7C45E974D4D1" ma:contentTypeVersion="4" ma:contentTypeDescription="Create a new document." ma:contentTypeScope="" ma:versionID="e50a2521f7c46e9be6c1972b8ff188d4">
  <xsd:schema xmlns:xsd="http://www.w3.org/2001/XMLSchema" xmlns:xs="http://www.w3.org/2001/XMLSchema" xmlns:p="http://schemas.microsoft.com/office/2006/metadata/properties" xmlns:ns2="c7d759ad-c71d-4e7a-8896-957c2805ad24" xmlns:ns3="2b0d53c9-b8af-48bb-a014-8ff2344c7d43" targetNamespace="http://schemas.microsoft.com/office/2006/metadata/properties" ma:root="true" ma:fieldsID="bc60b2ec9a3409e615657707bcfca7ec" ns2:_="" ns3:_="">
    <xsd:import namespace="c7d759ad-c71d-4e7a-8896-957c2805ad24"/>
    <xsd:import namespace="2b0d53c9-b8af-48bb-a014-8ff2344c7d43"/>
    <xsd:element name="properties">
      <xsd:complexType>
        <xsd:sequence>
          <xsd:element name="documentManagement">
            <xsd:complexType>
              <xsd:all>
                <xsd:element ref="ns2:Submitted_x0020_By" minOccurs="0"/>
                <xsd:element ref="ns2:Submitted_x0020_By1" minOccurs="0"/>
                <xsd:element ref="ns2:SharedWithUsers" minOccurs="0"/>
                <xsd:element ref="ns3:SharedWithDetails" minOccurs="0"/>
                <xsd:element ref="ns3: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759ad-c71d-4e7a-8896-957c2805ad24" elementFormDefault="qualified">
    <xsd:import namespace="http://schemas.microsoft.com/office/2006/documentManagement/types"/>
    <xsd:import namespace="http://schemas.microsoft.com/office/infopath/2007/PartnerControls"/>
    <xsd:element name="Submitted_x0020_By" ma:index="8" nillable="true" ma:displayName="Submitted By" ma:list="UserInfo" ma:SharePointGroup="0" ma:internalName="Submitted_x0020_By" ma:showField="Titl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ubmitted_x0020_By1" ma:index="9" nillable="true" ma:displayName="Submitted By" ma:internalName="Submitted_x0020_By1">
      <xsd:simpleType>
        <xsd:restriction base="dms:Lookup">
          <xsd:maxLength value="255"/>
        </xsd:restriction>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b0d53c9-b8af-48bb-a014-8ff2344c7d43" elementFormDefault="qualified">
    <xsd:import namespace="http://schemas.microsoft.com/office/2006/documentManagement/types"/>
    <xsd:import namespace="http://schemas.microsoft.com/office/infopath/2007/PartnerControls"/>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5D0919-E553-4631-82BB-653395B0CF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759ad-c71d-4e7a-8896-957c2805ad24"/>
    <ds:schemaRef ds:uri="2b0d53c9-b8af-48bb-a014-8ff2344c7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5FD3D5-BD6A-40A9-9B15-2C09F80188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8524</TotalTime>
  <Words>3349</Words>
  <Application>Microsoft Office PowerPoint</Application>
  <PresentationFormat>On-screen Show (16:10)</PresentationFormat>
  <Paragraphs>505</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Welcome to Hour of Code™ </vt:lpstr>
      <vt:lpstr>Let’s talk about coding </vt:lpstr>
      <vt:lpstr>What do you know about "coding?" </vt:lpstr>
      <vt:lpstr>Hour of Code™ video by Code.org</vt:lpstr>
      <vt:lpstr>It’s not this</vt:lpstr>
      <vt:lpstr>It’s not this, either </vt:lpstr>
      <vt:lpstr>It's this! </vt:lpstr>
      <vt:lpstr>Just kidding</vt:lpstr>
      <vt:lpstr>It's actually this </vt:lpstr>
      <vt:lpstr>And this </vt:lpstr>
      <vt:lpstr>Coding is about</vt:lpstr>
      <vt:lpstr>Problem solving </vt:lpstr>
      <vt:lpstr>Creativity</vt:lpstr>
      <vt:lpstr>Collaboration</vt:lpstr>
      <vt:lpstr>What do you love to do? </vt:lpstr>
      <vt:lpstr>Bring your interests to life </vt:lpstr>
      <vt:lpstr>Apply your learning </vt:lpstr>
      <vt:lpstr>How it goes down </vt:lpstr>
      <vt:lpstr>How it goes down </vt:lpstr>
      <vt:lpstr>Find your tutorial</vt:lpstr>
      <vt:lpstr>Wrap up</vt:lpstr>
      <vt:lpstr>Now what do you think about coding? </vt:lpstr>
      <vt:lpstr>What do you want to create? </vt:lpstr>
      <vt:lpstr>Next steps</vt:lpstr>
      <vt:lpstr>Thanks for joining! </vt:lpstr>
      <vt:lpstr>Welcome to Hour of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Hour of Code™ </dc:title>
  <dc:creator/>
  <cp:lastModifiedBy>Tracy Kennedy</cp:lastModifiedBy>
  <cp:revision>29</cp:revision>
  <dcterms:modified xsi:type="dcterms:W3CDTF">2018-10-25T20:57:28Z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0x0101002E22401AD78B3D4682BC7C45E974D4D1</vt:lpwstr>
  </property>
</Properties>
</file>